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2"/>
  </p:notesMasterIdLst>
  <p:sldIdLst>
    <p:sldId id="256" r:id="rId2"/>
    <p:sldId id="258" r:id="rId3"/>
    <p:sldId id="262" r:id="rId4"/>
    <p:sldId id="268" r:id="rId5"/>
    <p:sldId id="269" r:id="rId6"/>
    <p:sldId id="257" r:id="rId7"/>
    <p:sldId id="284" r:id="rId8"/>
    <p:sldId id="285" r:id="rId9"/>
    <p:sldId id="286" r:id="rId10"/>
    <p:sldId id="282" r:id="rId11"/>
    <p:sldId id="277" r:id="rId12"/>
    <p:sldId id="259" r:id="rId13"/>
    <p:sldId id="270" r:id="rId14"/>
    <p:sldId id="261" r:id="rId15"/>
    <p:sldId id="260" r:id="rId16"/>
    <p:sldId id="263" r:id="rId17"/>
    <p:sldId id="264" r:id="rId18"/>
    <p:sldId id="281" r:id="rId19"/>
    <p:sldId id="279" r:id="rId20"/>
    <p:sldId id="273" r:id="rId21"/>
    <p:sldId id="271" r:id="rId22"/>
    <p:sldId id="272" r:id="rId23"/>
    <p:sldId id="266" r:id="rId24"/>
    <p:sldId id="267" r:id="rId25"/>
    <p:sldId id="274" r:id="rId26"/>
    <p:sldId id="275" r:id="rId27"/>
    <p:sldId id="276" r:id="rId28"/>
    <p:sldId id="278" r:id="rId29"/>
    <p:sldId id="280" r:id="rId30"/>
    <p:sldId id="283"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E4E9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1" autoAdjust="0"/>
    <p:restoredTop sz="75578" autoAdjust="0"/>
  </p:normalViewPr>
  <p:slideViewPr>
    <p:cSldViewPr>
      <p:cViewPr varScale="1">
        <p:scale>
          <a:sx n="100" d="100"/>
          <a:sy n="100" d="100"/>
        </p:scale>
        <p:origin x="-1968"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3700C15-CDC3-454E-A38F-9CDD0F96C273}" type="datetimeFigureOut">
              <a:rPr lang="en-US" smtClean="0"/>
              <a:t>6/26/2012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81C419-C234-4235-8D4F-6D4245EEC96D}" type="slidenum">
              <a:rPr lang="en-US" smtClean="0"/>
              <a:t>‹#›</a:t>
            </a:fld>
            <a:endParaRPr lang="en-US"/>
          </a:p>
        </p:txBody>
      </p:sp>
    </p:spTree>
    <p:extLst>
      <p:ext uri="{BB962C8B-B14F-4D97-AF65-F5344CB8AC3E}">
        <p14:creationId xmlns:p14="http://schemas.microsoft.com/office/powerpoint/2010/main" val="33646050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gh/mstein/jacoco"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hissa.nist.gov/HHRFdata/Artifacts/ITLdoc/235/title.ht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https://docs.google.com/open?id=0B8cYrKb6cTtOcjRKSFk1WE9faVU</a:t>
            </a:r>
          </a:p>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a:t>
            </a:fld>
            <a:endParaRPr lang="en-US"/>
          </a:p>
        </p:txBody>
      </p:sp>
    </p:spTree>
    <p:extLst>
      <p:ext uri="{BB962C8B-B14F-4D97-AF65-F5344CB8AC3E}">
        <p14:creationId xmlns:p14="http://schemas.microsoft.com/office/powerpoint/2010/main" val="28949205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http://gh/mstein/jacoco</a:t>
            </a:r>
            <a:endParaRPr lang="en-US" dirty="0" smtClean="0"/>
          </a:p>
          <a:p>
            <a:endParaRPr lang="en-US" dirty="0" smtClean="0"/>
          </a:p>
          <a:p>
            <a:r>
              <a:rPr lang="en-US" dirty="0" err="1" smtClean="0"/>
              <a:t>Jacoco</a:t>
            </a:r>
            <a:r>
              <a:rPr lang="en-US" baseline="0" dirty="0" smtClean="0"/>
              <a:t> was slightly modified to handle Gosu source code. Gosu byte code is captured and written to disk as </a:t>
            </a:r>
            <a:r>
              <a:rPr lang="en-US" baseline="0" smtClean="0"/>
              <a:t>class files.</a:t>
            </a:r>
            <a:endParaRPr lang="en-US" smtClean="0"/>
          </a:p>
          <a:p>
            <a:endParaRPr lang="en-US" dirty="0" smtClean="0"/>
          </a:p>
          <a:p>
            <a:r>
              <a:rPr lang="en-US" dirty="0" smtClean="0"/>
              <a:t>The</a:t>
            </a:r>
            <a:r>
              <a:rPr lang="en-US" baseline="0" dirty="0" smtClean="0"/>
              <a:t> project needs to be separated from the clones </a:t>
            </a:r>
            <a:r>
              <a:rPr lang="en-US" baseline="0" dirty="0" err="1" smtClean="0"/>
              <a:t>Jacoco</a:t>
            </a:r>
            <a:r>
              <a:rPr lang="en-US" baseline="0" dirty="0" smtClean="0"/>
              <a:t> SVN source.</a:t>
            </a:r>
          </a:p>
          <a:p>
            <a:endParaRPr lang="en-US" baseline="0" dirty="0" smtClean="0"/>
          </a:p>
          <a:p>
            <a:r>
              <a:rPr lang="en-US" baseline="0" dirty="0" smtClean="0"/>
              <a:t>Should build fine in Maven and </a:t>
            </a:r>
            <a:r>
              <a:rPr lang="en-US" baseline="0" dirty="0" err="1" smtClean="0"/>
              <a:t>IntelliJ</a:t>
            </a:r>
            <a:r>
              <a:rPr lang="en-US" baseline="0" dirty="0" smtClean="0"/>
              <a:t>.</a:t>
            </a:r>
          </a:p>
          <a:p>
            <a:endParaRPr lang="en-US" baseline="0" dirty="0" smtClean="0"/>
          </a:p>
          <a:p>
            <a:r>
              <a:rPr lang="en-US" baseline="0" dirty="0" smtClean="0"/>
              <a:t>Still trying to figure out how to properly run the programs.</a:t>
            </a:r>
          </a:p>
          <a:p>
            <a:endParaRPr lang="en-US" baseline="0" dirty="0" smtClean="0"/>
          </a:p>
        </p:txBody>
      </p:sp>
      <p:sp>
        <p:nvSpPr>
          <p:cNvPr id="4" name="Slide Number Placeholder 3"/>
          <p:cNvSpPr>
            <a:spLocks noGrp="1"/>
          </p:cNvSpPr>
          <p:nvPr>
            <p:ph type="sldNum" sz="quarter" idx="10"/>
          </p:nvPr>
        </p:nvSpPr>
        <p:spPr/>
        <p:txBody>
          <a:bodyPr/>
          <a:lstStyle/>
          <a:p>
            <a:fld id="{9D81C419-C234-4235-8D4F-6D4245EEC96D}" type="slidenum">
              <a:rPr lang="en-US" smtClean="0"/>
              <a:t>14</a:t>
            </a:fld>
            <a:endParaRPr lang="en-US"/>
          </a:p>
        </p:txBody>
      </p:sp>
    </p:spTree>
    <p:extLst>
      <p:ext uri="{BB962C8B-B14F-4D97-AF65-F5344CB8AC3E}">
        <p14:creationId xmlns:p14="http://schemas.microsoft.com/office/powerpoint/2010/main" val="3648344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run </a:t>
            </a:r>
            <a:r>
              <a:rPr lang="en-US" dirty="0" err="1" smtClean="0"/>
              <a:t>gitmo</a:t>
            </a:r>
            <a:r>
              <a:rPr lang="en-US" dirty="0" smtClean="0"/>
              <a:t> with the –coverage argument a java agent is</a:t>
            </a:r>
            <a:r>
              <a:rPr lang="en-US" baseline="0" dirty="0" smtClean="0"/>
              <a:t> passed to the test runner.</a:t>
            </a:r>
          </a:p>
          <a:p>
            <a:r>
              <a:rPr lang="en-US" baseline="0" dirty="0" smtClean="0"/>
              <a:t>The test runner has to add the contents of the GW_COVERAGE environment variable to the VM arguments.</a:t>
            </a:r>
          </a:p>
          <a:p>
            <a:r>
              <a:rPr lang="en-US" dirty="0" smtClean="0"/>
              <a:t>The java agent parameter string passes the name of the file where coverage information is collected in, which</a:t>
            </a:r>
            <a:r>
              <a:rPr lang="en-US" baseline="0" dirty="0" smtClean="0"/>
              <a:t> classes to include/exclude, etc.</a:t>
            </a:r>
          </a:p>
          <a:p>
            <a:r>
              <a:rPr lang="en-US" baseline="0" dirty="0" smtClean="0"/>
              <a:t>I had to write a script that ran </a:t>
            </a:r>
            <a:r>
              <a:rPr lang="en-US" baseline="0" dirty="0" err="1" smtClean="0"/>
              <a:t>gitmo</a:t>
            </a:r>
            <a:r>
              <a:rPr lang="en-US" baseline="0" dirty="0" smtClean="0"/>
              <a:t> –coverage over all the suites, and copy coverage files to a directory.</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15</a:t>
            </a:fld>
            <a:endParaRPr lang="en-US"/>
          </a:p>
        </p:txBody>
      </p:sp>
    </p:spTree>
    <p:extLst>
      <p:ext uri="{BB962C8B-B14F-4D97-AF65-F5344CB8AC3E}">
        <p14:creationId xmlns:p14="http://schemas.microsoft.com/office/powerpoint/2010/main" val="19442955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script that runs a limited number of </a:t>
            </a:r>
            <a:r>
              <a:rPr lang="en-US" dirty="0" err="1" smtClean="0"/>
              <a:t>gitmo</a:t>
            </a:r>
            <a:r>
              <a:rPr lang="en-US" dirty="0" smtClean="0"/>
              <a:t> jobs in parallel.</a:t>
            </a:r>
            <a:r>
              <a:rPr lang="en-US" baseline="0" dirty="0" smtClean="0"/>
              <a:t> It takes a while to run them one after another and if you have a 16 core machine with 48GB of memory you can go wild.</a:t>
            </a:r>
          </a:p>
          <a:p>
            <a:r>
              <a:rPr lang="en-US" baseline="0" dirty="0" smtClean="0"/>
              <a:t>It is also possible to run one suite at a time using </a:t>
            </a:r>
            <a:r>
              <a:rPr lang="en-US" baseline="0" dirty="0" err="1" smtClean="0"/>
              <a:t>gitmo</a:t>
            </a:r>
            <a:r>
              <a:rPr lang="en-US" baseline="0" dirty="0" smtClean="0"/>
              <a:t> –coverage. I hope that the TestRunner.gs runs all the suites.</a:t>
            </a:r>
          </a:p>
          <a:p>
            <a:r>
              <a:rPr lang="en-US" baseline="0" dirty="0" smtClean="0"/>
              <a:t>After Gitmo has run it is a good idea to safe the .exec output file.</a:t>
            </a:r>
          </a:p>
          <a:p>
            <a:endParaRPr lang="en-US" baseline="0" dirty="0" smtClean="0"/>
          </a:p>
        </p:txBody>
      </p:sp>
      <p:sp>
        <p:nvSpPr>
          <p:cNvPr id="4" name="Slide Number Placeholder 3"/>
          <p:cNvSpPr>
            <a:spLocks noGrp="1"/>
          </p:cNvSpPr>
          <p:nvPr>
            <p:ph type="sldNum" sz="quarter" idx="10"/>
          </p:nvPr>
        </p:nvSpPr>
        <p:spPr/>
        <p:txBody>
          <a:bodyPr/>
          <a:lstStyle/>
          <a:p>
            <a:fld id="{9D81C419-C234-4235-8D4F-6D4245EEC96D}" type="slidenum">
              <a:rPr lang="en-US" smtClean="0"/>
              <a:t>16</a:t>
            </a:fld>
            <a:endParaRPr lang="en-US"/>
          </a:p>
        </p:txBody>
      </p:sp>
    </p:spTree>
    <p:extLst>
      <p:ext uri="{BB962C8B-B14F-4D97-AF65-F5344CB8AC3E}">
        <p14:creationId xmlns:p14="http://schemas.microsoft.com/office/powerpoint/2010/main" val="13447102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coverage information in the .exec files needs to be converted</a:t>
            </a:r>
            <a:r>
              <a:rPr lang="en-US" baseline="0" dirty="0" smtClean="0"/>
              <a:t> to human-readable form.</a:t>
            </a:r>
          </a:p>
          <a:p>
            <a:r>
              <a:rPr lang="en-US" baseline="0" dirty="0" smtClean="0"/>
              <a:t>That is done via various reporting tools </a:t>
            </a:r>
            <a:r>
              <a:rPr lang="en-US" baseline="0" dirty="0" err="1" smtClean="0"/>
              <a:t>Jacoco</a:t>
            </a:r>
            <a:r>
              <a:rPr lang="en-US" baseline="0" dirty="0" smtClean="0"/>
              <a:t> provides. </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17</a:t>
            </a:fld>
            <a:endParaRPr lang="en-US"/>
          </a:p>
        </p:txBody>
      </p:sp>
    </p:spTree>
    <p:extLst>
      <p:ext uri="{BB962C8B-B14F-4D97-AF65-F5344CB8AC3E}">
        <p14:creationId xmlns:p14="http://schemas.microsoft.com/office/powerpoint/2010/main" val="821262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coverage information in the .exec files needs to be converted</a:t>
            </a:r>
            <a:r>
              <a:rPr lang="en-US" baseline="0" dirty="0" smtClean="0"/>
              <a:t> to human-readable form.</a:t>
            </a:r>
          </a:p>
          <a:p>
            <a:r>
              <a:rPr lang="en-US" baseline="0" dirty="0" smtClean="0"/>
              <a:t>That is done via various reporting tools </a:t>
            </a:r>
            <a:r>
              <a:rPr lang="en-US" baseline="0" dirty="0" err="1" smtClean="0"/>
              <a:t>Jacoco</a:t>
            </a:r>
            <a:r>
              <a:rPr lang="en-US" baseline="0" dirty="0" smtClean="0"/>
              <a:t> provides. </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19</a:t>
            </a:fld>
            <a:endParaRPr lang="en-US"/>
          </a:p>
        </p:txBody>
      </p:sp>
    </p:spTree>
    <p:extLst>
      <p:ext uri="{BB962C8B-B14F-4D97-AF65-F5344CB8AC3E}">
        <p14:creationId xmlns:p14="http://schemas.microsoft.com/office/powerpoint/2010/main" val="821262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20</a:t>
            </a:fld>
            <a:endParaRPr lang="en-US"/>
          </a:p>
        </p:txBody>
      </p:sp>
    </p:spTree>
    <p:extLst>
      <p:ext uri="{BB962C8B-B14F-4D97-AF65-F5344CB8AC3E}">
        <p14:creationId xmlns:p14="http://schemas.microsoft.com/office/powerpoint/2010/main" val="3190276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see names instead of IDs for the dimensions:</a:t>
            </a:r>
          </a:p>
          <a:p>
            <a:endParaRPr lang="en-US" dirty="0" smtClean="0"/>
          </a:p>
          <a:p>
            <a:r>
              <a:rPr lang="en-US" dirty="0" smtClean="0"/>
              <a:t>select </a:t>
            </a:r>
            <a:r>
              <a:rPr lang="en-US" dirty="0" err="1" smtClean="0"/>
              <a:t>p.package</a:t>
            </a:r>
            <a:r>
              <a:rPr lang="en-US" dirty="0" smtClean="0"/>
              <a:t>, </a:t>
            </a:r>
            <a:r>
              <a:rPr lang="en-US" dirty="0" err="1" smtClean="0"/>
              <a:t>f.class</a:t>
            </a:r>
            <a:r>
              <a:rPr lang="en-US" dirty="0" smtClean="0"/>
              <a:t>, </a:t>
            </a:r>
            <a:r>
              <a:rPr lang="en-US" dirty="0" err="1" smtClean="0"/>
              <a:t>c.changelist</a:t>
            </a:r>
            <a:r>
              <a:rPr lang="en-US" dirty="0" smtClean="0"/>
              <a:t>, </a:t>
            </a:r>
            <a:r>
              <a:rPr lang="en-US" dirty="0" err="1" smtClean="0"/>
              <a:t>b.branch</a:t>
            </a:r>
            <a:r>
              <a:rPr lang="en-US" dirty="0" smtClean="0"/>
              <a:t>, </a:t>
            </a:r>
            <a:r>
              <a:rPr lang="en-US" dirty="0" err="1" smtClean="0"/>
              <a:t>s.suite</a:t>
            </a:r>
            <a:r>
              <a:rPr lang="en-US" dirty="0" smtClean="0"/>
              <a:t>, </a:t>
            </a:r>
            <a:r>
              <a:rPr lang="en-US" dirty="0" err="1" smtClean="0"/>
              <a:t>suite_run_date</a:t>
            </a:r>
            <a:r>
              <a:rPr lang="en-US" dirty="0" smtClean="0"/>
              <a:t>,</a:t>
            </a:r>
          </a:p>
          <a:p>
            <a:r>
              <a:rPr lang="en-US" dirty="0" smtClean="0"/>
              <a:t>        BRANCH_COVERED, BRANCH_MISSED, COMPLEXITY_COVERED, COMPLEXITY_MISSED, INSTRUCTION_COVERED, INSTRUCTION_MISSED, LINE_COVERED, LINE_MISSED, METHOD_COVERED, METHOD_MISSED </a:t>
            </a:r>
          </a:p>
          <a:p>
            <a:r>
              <a:rPr lang="en-US" dirty="0" smtClean="0"/>
              <a:t>  from </a:t>
            </a:r>
            <a:r>
              <a:rPr lang="en-US" dirty="0" err="1" smtClean="0"/>
              <a:t>package_coverage</a:t>
            </a:r>
            <a:r>
              <a:rPr lang="en-US" dirty="0" smtClean="0"/>
              <a:t> pc</a:t>
            </a:r>
          </a:p>
          <a:p>
            <a:r>
              <a:rPr lang="en-US" dirty="0" smtClean="0"/>
              <a:t>          join class f on </a:t>
            </a:r>
            <a:r>
              <a:rPr lang="en-US" dirty="0" err="1" smtClean="0"/>
              <a:t>pc.class_id</a:t>
            </a:r>
            <a:r>
              <a:rPr lang="en-US" dirty="0" smtClean="0"/>
              <a:t> = f.id</a:t>
            </a:r>
          </a:p>
          <a:p>
            <a:r>
              <a:rPr lang="en-US" dirty="0" smtClean="0"/>
              <a:t>          join package p on </a:t>
            </a:r>
            <a:r>
              <a:rPr lang="en-US" dirty="0" err="1" smtClean="0"/>
              <a:t>pc.package_id</a:t>
            </a:r>
            <a:r>
              <a:rPr lang="en-US" dirty="0" smtClean="0"/>
              <a:t> = p.id</a:t>
            </a:r>
          </a:p>
          <a:p>
            <a:r>
              <a:rPr lang="en-US" dirty="0" smtClean="0"/>
              <a:t>          join </a:t>
            </a:r>
            <a:r>
              <a:rPr lang="en-US" dirty="0" err="1" smtClean="0"/>
              <a:t>changelist</a:t>
            </a:r>
            <a:r>
              <a:rPr lang="en-US" dirty="0" smtClean="0"/>
              <a:t> c on </a:t>
            </a:r>
            <a:r>
              <a:rPr lang="en-US" dirty="0" err="1" smtClean="0"/>
              <a:t>pc.changelist_id</a:t>
            </a:r>
            <a:r>
              <a:rPr lang="en-US" dirty="0" smtClean="0"/>
              <a:t> = c.id</a:t>
            </a:r>
          </a:p>
          <a:p>
            <a:r>
              <a:rPr lang="en-US" dirty="0" smtClean="0"/>
              <a:t>          join branch b on </a:t>
            </a:r>
            <a:r>
              <a:rPr lang="en-US" dirty="0" err="1" smtClean="0"/>
              <a:t>pc.branch_id</a:t>
            </a:r>
            <a:r>
              <a:rPr lang="en-US" dirty="0" smtClean="0"/>
              <a:t> = b.id</a:t>
            </a:r>
          </a:p>
          <a:p>
            <a:r>
              <a:rPr lang="en-US" dirty="0" smtClean="0"/>
              <a:t>          join suite s on </a:t>
            </a:r>
            <a:r>
              <a:rPr lang="en-US" dirty="0" err="1" smtClean="0"/>
              <a:t>pc.suite_id</a:t>
            </a:r>
            <a:r>
              <a:rPr lang="en-US" dirty="0" smtClean="0"/>
              <a:t> = s.id</a:t>
            </a:r>
          </a:p>
          <a:p>
            <a:r>
              <a:rPr lang="en-US" dirty="0" smtClean="0"/>
              <a:t>  -- where </a:t>
            </a:r>
            <a:r>
              <a:rPr lang="en-US" dirty="0" err="1" smtClean="0"/>
              <a:t>instruction_covered</a:t>
            </a:r>
            <a:r>
              <a:rPr lang="en-US" dirty="0" smtClean="0"/>
              <a:t> &gt; 0</a:t>
            </a:r>
          </a:p>
          <a:p>
            <a:r>
              <a:rPr lang="en-US" dirty="0" smtClean="0"/>
              <a:t>        --and </a:t>
            </a:r>
            <a:r>
              <a:rPr lang="en-US" dirty="0" err="1" smtClean="0"/>
              <a:t>c.changelist</a:t>
            </a:r>
            <a:r>
              <a:rPr lang="en-US" dirty="0" smtClean="0"/>
              <a:t> = '475259'</a:t>
            </a:r>
          </a:p>
          <a:p>
            <a:r>
              <a:rPr lang="en-US" dirty="0" smtClean="0"/>
              <a:t>  order by </a:t>
            </a:r>
            <a:r>
              <a:rPr lang="en-US" dirty="0" err="1" smtClean="0"/>
              <a:t>p.package</a:t>
            </a:r>
            <a:r>
              <a:rPr lang="en-US" dirty="0" smtClean="0"/>
              <a:t>, </a:t>
            </a:r>
            <a:r>
              <a:rPr lang="en-US" dirty="0" err="1" smtClean="0"/>
              <a:t>f.class</a:t>
            </a:r>
            <a:r>
              <a:rPr lang="en-US" dirty="0" smtClean="0"/>
              <a:t>;</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21</a:t>
            </a:fld>
            <a:endParaRPr lang="en-US"/>
          </a:p>
        </p:txBody>
      </p:sp>
    </p:spTree>
    <p:extLst>
      <p:ext uri="{BB962C8B-B14F-4D97-AF65-F5344CB8AC3E}">
        <p14:creationId xmlns:p14="http://schemas.microsoft.com/office/powerpoint/2010/main" val="385344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are using a join to get the star-schema together:</a:t>
            </a:r>
          </a:p>
          <a:p>
            <a:endParaRPr lang="en-US" baseline="0" dirty="0" smtClean="0"/>
          </a:p>
          <a:p>
            <a:r>
              <a:rPr lang="en-US" dirty="0" smtClean="0"/>
              <a:t>select </a:t>
            </a:r>
            <a:r>
              <a:rPr lang="en-US" dirty="0" err="1" smtClean="0"/>
              <a:t>p.package</a:t>
            </a:r>
            <a:r>
              <a:rPr lang="en-US" dirty="0" smtClean="0"/>
              <a:t>, </a:t>
            </a:r>
            <a:r>
              <a:rPr lang="en-US" dirty="0" err="1" smtClean="0"/>
              <a:t>f.filename</a:t>
            </a:r>
            <a:r>
              <a:rPr lang="en-US" dirty="0" smtClean="0"/>
              <a:t>, </a:t>
            </a:r>
            <a:r>
              <a:rPr lang="en-US" dirty="0" err="1" smtClean="0"/>
              <a:t>c.changelist</a:t>
            </a:r>
            <a:r>
              <a:rPr lang="en-US" dirty="0" smtClean="0"/>
              <a:t>, </a:t>
            </a:r>
            <a:r>
              <a:rPr lang="en-US" dirty="0" err="1" smtClean="0"/>
              <a:t>b.branch</a:t>
            </a:r>
            <a:r>
              <a:rPr lang="en-US" dirty="0" smtClean="0"/>
              <a:t>, </a:t>
            </a:r>
            <a:r>
              <a:rPr lang="en-US" dirty="0" err="1" smtClean="0"/>
              <a:t>s.suite</a:t>
            </a:r>
            <a:r>
              <a:rPr lang="en-US" dirty="0" smtClean="0"/>
              <a:t>, </a:t>
            </a:r>
            <a:r>
              <a:rPr lang="en-US" dirty="0" err="1" smtClean="0"/>
              <a:t>suite_run_date</a:t>
            </a:r>
            <a:r>
              <a:rPr lang="en-US" dirty="0" smtClean="0"/>
              <a:t>, </a:t>
            </a:r>
          </a:p>
          <a:p>
            <a:r>
              <a:rPr lang="en-US" dirty="0" smtClean="0"/>
              <a:t>        BRANCH_COVERED, BRANCH_MISSED, COMPLEXITY_COVERED, COMPLEXITY_MISSED, INSTRUCTION_COVERED, INSTRUCTION_MISSED, LINE_COVERED, LINE_MISSED, METHOD_COVERED, METHOD_MISSED, </a:t>
            </a:r>
            <a:r>
              <a:rPr lang="en-US" dirty="0" err="1" smtClean="0"/>
              <a:t>line_coverage</a:t>
            </a:r>
            <a:r>
              <a:rPr lang="en-US" dirty="0" smtClean="0"/>
              <a:t> </a:t>
            </a:r>
          </a:p>
          <a:p>
            <a:r>
              <a:rPr lang="en-US" dirty="0" smtClean="0"/>
              <a:t>  from </a:t>
            </a:r>
            <a:r>
              <a:rPr lang="en-US" dirty="0" err="1" smtClean="0"/>
              <a:t>source_coverage</a:t>
            </a:r>
            <a:r>
              <a:rPr lang="en-US" dirty="0" smtClean="0"/>
              <a:t> </a:t>
            </a:r>
            <a:r>
              <a:rPr lang="en-US" dirty="0" err="1" smtClean="0"/>
              <a:t>sc</a:t>
            </a:r>
            <a:r>
              <a:rPr lang="en-US" dirty="0" smtClean="0"/>
              <a:t> </a:t>
            </a:r>
          </a:p>
          <a:p>
            <a:r>
              <a:rPr lang="en-US" dirty="0" smtClean="0"/>
              <a:t>          join filename f on </a:t>
            </a:r>
            <a:r>
              <a:rPr lang="en-US" dirty="0" err="1" smtClean="0"/>
              <a:t>sc.filename_id</a:t>
            </a:r>
            <a:r>
              <a:rPr lang="en-US" dirty="0" smtClean="0"/>
              <a:t> = f.id </a:t>
            </a:r>
          </a:p>
          <a:p>
            <a:r>
              <a:rPr lang="en-US" dirty="0" smtClean="0"/>
              <a:t>          join package p on </a:t>
            </a:r>
            <a:r>
              <a:rPr lang="en-US" dirty="0" err="1" smtClean="0"/>
              <a:t>sc.package_id</a:t>
            </a:r>
            <a:r>
              <a:rPr lang="en-US" dirty="0" smtClean="0"/>
              <a:t> = p.id </a:t>
            </a:r>
          </a:p>
          <a:p>
            <a:r>
              <a:rPr lang="en-US" dirty="0" smtClean="0"/>
              <a:t>          join </a:t>
            </a:r>
            <a:r>
              <a:rPr lang="en-US" dirty="0" err="1" smtClean="0"/>
              <a:t>changelist</a:t>
            </a:r>
            <a:r>
              <a:rPr lang="en-US" dirty="0" smtClean="0"/>
              <a:t> c on </a:t>
            </a:r>
            <a:r>
              <a:rPr lang="en-US" dirty="0" err="1" smtClean="0"/>
              <a:t>sc.changelist_id</a:t>
            </a:r>
            <a:r>
              <a:rPr lang="en-US" dirty="0" smtClean="0"/>
              <a:t> = c.id </a:t>
            </a:r>
          </a:p>
          <a:p>
            <a:r>
              <a:rPr lang="en-US" dirty="0" smtClean="0"/>
              <a:t>          join branch b on </a:t>
            </a:r>
            <a:r>
              <a:rPr lang="en-US" dirty="0" err="1" smtClean="0"/>
              <a:t>sc.branch_id</a:t>
            </a:r>
            <a:r>
              <a:rPr lang="en-US" dirty="0" smtClean="0"/>
              <a:t> = b.id </a:t>
            </a:r>
          </a:p>
          <a:p>
            <a:r>
              <a:rPr lang="en-US" dirty="0" smtClean="0"/>
              <a:t>          join suite s on </a:t>
            </a:r>
            <a:r>
              <a:rPr lang="en-US" dirty="0" err="1" smtClean="0"/>
              <a:t>sc.suite_id</a:t>
            </a:r>
            <a:r>
              <a:rPr lang="en-US" dirty="0" smtClean="0"/>
              <a:t> = s.id</a:t>
            </a:r>
          </a:p>
          <a:p>
            <a:r>
              <a:rPr lang="en-US" dirty="0" smtClean="0"/>
              <a:t>  where </a:t>
            </a:r>
            <a:r>
              <a:rPr lang="en-US" dirty="0" err="1" smtClean="0"/>
              <a:t>instruction_covered</a:t>
            </a:r>
            <a:r>
              <a:rPr lang="en-US" dirty="0" smtClean="0"/>
              <a:t> &gt; 0   </a:t>
            </a:r>
          </a:p>
          <a:p>
            <a:r>
              <a:rPr lang="en-US" dirty="0" smtClean="0"/>
              <a:t>       --and </a:t>
            </a:r>
            <a:r>
              <a:rPr lang="en-US" dirty="0" err="1" smtClean="0"/>
              <a:t>c.changelist</a:t>
            </a:r>
            <a:r>
              <a:rPr lang="en-US" dirty="0" smtClean="0"/>
              <a:t> = '475259'</a:t>
            </a:r>
          </a:p>
          <a:p>
            <a:r>
              <a:rPr lang="en-US" dirty="0" smtClean="0"/>
              <a:t>  order by </a:t>
            </a:r>
            <a:r>
              <a:rPr lang="en-US" dirty="0" err="1" smtClean="0"/>
              <a:t>p.package</a:t>
            </a:r>
            <a:r>
              <a:rPr lang="en-US" dirty="0" smtClean="0"/>
              <a:t>, </a:t>
            </a:r>
            <a:r>
              <a:rPr lang="en-US" dirty="0" err="1" smtClean="0"/>
              <a:t>f.filename</a:t>
            </a:r>
            <a:r>
              <a:rPr lang="en-US" dirty="0" smtClean="0"/>
              <a:t>;</a:t>
            </a:r>
          </a:p>
          <a:p>
            <a:endParaRPr lang="en-US" dirty="0" smtClean="0"/>
          </a:p>
          <a:p>
            <a:r>
              <a:rPr lang="en-US" dirty="0" smtClean="0"/>
              <a:t>Line coverage</a:t>
            </a:r>
            <a:r>
              <a:rPr lang="en-US" baseline="0" dirty="0" smtClean="0"/>
              <a:t> is a blob.</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22</a:t>
            </a:fld>
            <a:endParaRPr lang="en-US"/>
          </a:p>
        </p:txBody>
      </p:sp>
    </p:spTree>
    <p:extLst>
      <p:ext uri="{BB962C8B-B14F-4D97-AF65-F5344CB8AC3E}">
        <p14:creationId xmlns:p14="http://schemas.microsoft.com/office/powerpoint/2010/main" val="9204280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23</a:t>
            </a:fld>
            <a:endParaRPr lang="en-US"/>
          </a:p>
        </p:txBody>
      </p:sp>
    </p:spTree>
    <p:extLst>
      <p:ext uri="{BB962C8B-B14F-4D97-AF65-F5344CB8AC3E}">
        <p14:creationId xmlns:p14="http://schemas.microsoft.com/office/powerpoint/2010/main" val="4199639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Pivot tables in Excel</a:t>
            </a:r>
            <a:r>
              <a:rPr lang="en-US" baseline="0" dirty="0" smtClean="0"/>
              <a:t> are very powerful tools to look at data in various ways.</a:t>
            </a:r>
          </a:p>
          <a:p>
            <a:r>
              <a:rPr lang="en-US" baseline="0" dirty="0" smtClean="0"/>
              <a:t>It is possible to connect Excel directly to a database view/table/SQL query.</a:t>
            </a:r>
          </a:p>
          <a:p>
            <a:endParaRPr lang="en-US" baseline="0" dirty="0" smtClean="0"/>
          </a:p>
          <a:p>
            <a:r>
              <a:rPr lang="en-US" baseline="0" dirty="0" smtClean="0"/>
              <a:t>Data/Connections</a:t>
            </a:r>
          </a:p>
          <a:p>
            <a:r>
              <a:rPr lang="en-US" baseline="0" dirty="0" smtClean="0"/>
              <a:t>Provider=SQLOLEDB.1;Persist Security Info=</a:t>
            </a:r>
            <a:r>
              <a:rPr lang="en-US" baseline="0" dirty="0" err="1" smtClean="0"/>
              <a:t>True;User</a:t>
            </a:r>
            <a:r>
              <a:rPr lang="en-US" baseline="0" dirty="0" smtClean="0"/>
              <a:t> ID=</a:t>
            </a:r>
            <a:r>
              <a:rPr lang="en-US" baseline="0" dirty="0" err="1" smtClean="0"/>
              <a:t>sa;Initial</a:t>
            </a:r>
            <a:r>
              <a:rPr lang="en-US" baseline="0" dirty="0" smtClean="0"/>
              <a:t> Catalog=</a:t>
            </a:r>
            <a:r>
              <a:rPr lang="en-US" baseline="0" dirty="0" err="1" smtClean="0"/>
              <a:t>msteinpx;Data</a:t>
            </a:r>
            <a:r>
              <a:rPr lang="en-US" baseline="0" dirty="0" smtClean="0"/>
              <a:t> Source=devdb3\SQLSERVER2012;Use Procedure for Prepare=1;Auto Translate=</a:t>
            </a:r>
            <a:r>
              <a:rPr lang="en-US" baseline="0" dirty="0" err="1" smtClean="0"/>
              <a:t>True;Packet</a:t>
            </a:r>
            <a:r>
              <a:rPr lang="en-US" baseline="0" dirty="0" smtClean="0"/>
              <a:t> Size=4096;Workstation ID=MSTEIN-T3500;Use Encryption for Data=</a:t>
            </a:r>
            <a:r>
              <a:rPr lang="en-US" baseline="0" dirty="0" err="1" smtClean="0"/>
              <a:t>False;Tag</a:t>
            </a:r>
            <a:r>
              <a:rPr lang="en-US" baseline="0" dirty="0" smtClean="0"/>
              <a:t> with column collation when possible=False</a:t>
            </a:r>
          </a:p>
          <a:p>
            <a:r>
              <a:rPr lang="en-US" dirty="0" smtClean="0"/>
              <a:t>Sa/Gw_123</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24</a:t>
            </a:fld>
            <a:endParaRPr lang="en-US"/>
          </a:p>
        </p:txBody>
      </p:sp>
    </p:spTree>
    <p:extLst>
      <p:ext uri="{BB962C8B-B14F-4D97-AF65-F5344CB8AC3E}">
        <p14:creationId xmlns:p14="http://schemas.microsoft.com/office/powerpoint/2010/main" val="3458803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a:t>
            </a:r>
            <a:r>
              <a:rPr lang="en-US" baseline="0" dirty="0" smtClean="0"/>
              <a:t> project in active development.</a:t>
            </a:r>
          </a:p>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a:t>
            </a:fld>
            <a:endParaRPr lang="en-US"/>
          </a:p>
        </p:txBody>
      </p:sp>
    </p:spTree>
    <p:extLst>
      <p:ext uri="{BB962C8B-B14F-4D97-AF65-F5344CB8AC3E}">
        <p14:creationId xmlns:p14="http://schemas.microsoft.com/office/powerpoint/2010/main" val="3711672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25</a:t>
            </a:fld>
            <a:endParaRPr lang="en-US"/>
          </a:p>
        </p:txBody>
      </p:sp>
    </p:spTree>
    <p:extLst>
      <p:ext uri="{BB962C8B-B14F-4D97-AF65-F5344CB8AC3E}">
        <p14:creationId xmlns:p14="http://schemas.microsoft.com/office/powerpoint/2010/main" val="2416124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to see the lines that</a:t>
            </a:r>
            <a:r>
              <a:rPr lang="en-US" baseline="0" dirty="0" smtClean="0"/>
              <a:t> are covered in non-PL suites but not in PL suites, so we can find the PL files lacking test coverage.</a:t>
            </a:r>
          </a:p>
          <a:p>
            <a:endParaRPr lang="en-US" baseline="0" dirty="0" smtClean="0"/>
          </a:p>
          <a:p>
            <a:r>
              <a:rPr lang="en-US" baseline="0" dirty="0" smtClean="0"/>
              <a:t>In the example we can see that 6 lines covered in CC and PC tests are not covered in PL tests.</a:t>
            </a:r>
          </a:p>
          <a:p>
            <a:endParaRPr lang="en-US" baseline="0" dirty="0" smtClean="0"/>
          </a:p>
          <a:p>
            <a:r>
              <a:rPr lang="en-US" dirty="0" smtClean="0"/>
              <a:t>The coverage information on classes can’t be compared well for groups of suite runs</a:t>
            </a:r>
          </a:p>
          <a:p>
            <a:r>
              <a:rPr lang="en-US" dirty="0" smtClean="0"/>
              <a:t>What if both runs cover a different 50%?</a:t>
            </a:r>
          </a:p>
          <a:p>
            <a:r>
              <a:rPr lang="en-US" dirty="0" smtClean="0"/>
              <a:t>Have to extract line coverage per run.</a:t>
            </a:r>
          </a:p>
          <a:p>
            <a:r>
              <a:rPr lang="en-US" dirty="0" smtClean="0"/>
              <a:t>Then aggregate line coverage across suites (OR)</a:t>
            </a:r>
          </a:p>
          <a:p>
            <a:r>
              <a:rPr lang="en-US" dirty="0" smtClean="0"/>
              <a:t>Finally compare non-PL with PL (AND NOT)</a:t>
            </a:r>
          </a:p>
          <a:p>
            <a:r>
              <a:rPr lang="en-US" dirty="0" smtClean="0"/>
              <a:t>It would be great if one could query the source coverage blobs using blob bitmask aggregate functions.</a:t>
            </a:r>
          </a:p>
          <a:p>
            <a:r>
              <a:rPr lang="en-US" dirty="0" smtClean="0"/>
              <a:t>Or code it in Java: </a:t>
            </a:r>
            <a:r>
              <a:rPr lang="en-US" dirty="0" err="1" smtClean="0"/>
              <a:t>sourcereport</a:t>
            </a:r>
            <a:endParaRPr lang="en-US" dirty="0" smtClean="0"/>
          </a:p>
          <a:p>
            <a:endParaRPr lang="en-US" baseline="0" dirty="0" smtClean="0"/>
          </a:p>
        </p:txBody>
      </p:sp>
      <p:sp>
        <p:nvSpPr>
          <p:cNvPr id="4" name="Slide Number Placeholder 3"/>
          <p:cNvSpPr>
            <a:spLocks noGrp="1"/>
          </p:cNvSpPr>
          <p:nvPr>
            <p:ph type="sldNum" sz="quarter" idx="10"/>
          </p:nvPr>
        </p:nvSpPr>
        <p:spPr/>
        <p:txBody>
          <a:bodyPr/>
          <a:lstStyle/>
          <a:p>
            <a:fld id="{9D81C419-C234-4235-8D4F-6D4245EEC96D}" type="slidenum">
              <a:rPr lang="en-US" smtClean="0"/>
              <a:t>27</a:t>
            </a:fld>
            <a:endParaRPr lang="en-US"/>
          </a:p>
        </p:txBody>
      </p:sp>
    </p:spTree>
    <p:extLst>
      <p:ext uri="{BB962C8B-B14F-4D97-AF65-F5344CB8AC3E}">
        <p14:creationId xmlns:p14="http://schemas.microsoft.com/office/powerpoint/2010/main" val="3340835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28</a:t>
            </a:fld>
            <a:endParaRPr lang="en-US"/>
          </a:p>
        </p:txBody>
      </p:sp>
    </p:spTree>
    <p:extLst>
      <p:ext uri="{BB962C8B-B14F-4D97-AF65-F5344CB8AC3E}">
        <p14:creationId xmlns:p14="http://schemas.microsoft.com/office/powerpoint/2010/main" val="1893026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IntelliJ</a:t>
            </a:r>
            <a:r>
              <a:rPr lang="en-US" dirty="0" smtClean="0"/>
              <a:t> has build-in coverage support.</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3</a:t>
            </a:fld>
            <a:endParaRPr lang="en-US"/>
          </a:p>
        </p:txBody>
      </p:sp>
    </p:spTree>
    <p:extLst>
      <p:ext uri="{BB962C8B-B14F-4D97-AF65-F5344CB8AC3E}">
        <p14:creationId xmlns:p14="http://schemas.microsoft.com/office/powerpoint/2010/main" val="32640419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pushing the ‘Run with Coverage’ button, a coverage</a:t>
            </a:r>
            <a:r>
              <a:rPr lang="en-US" baseline="0" dirty="0" smtClean="0"/>
              <a:t> report is shown, and the covered lines are colored green in the editor, uncovered ones in red.</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5</a:t>
            </a:fld>
            <a:endParaRPr lang="en-US"/>
          </a:p>
        </p:txBody>
      </p:sp>
    </p:spTree>
    <p:extLst>
      <p:ext uri="{BB962C8B-B14F-4D97-AF65-F5344CB8AC3E}">
        <p14:creationId xmlns:p14="http://schemas.microsoft.com/office/powerpoint/2010/main" val="176871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Find out which platform tests are missing and have to be written.</a:t>
            </a:r>
          </a:p>
          <a:p>
            <a:endParaRPr lang="en-US" dirty="0" smtClean="0"/>
          </a:p>
          <a:p>
            <a:r>
              <a:rPr lang="en-US" dirty="0" smtClean="0"/>
              <a:t>We wanted to find out when we run all the suites, which PL lines of code were covered only by non-PL tests.</a:t>
            </a:r>
          </a:p>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6</a:t>
            </a:fld>
            <a:endParaRPr lang="en-US"/>
          </a:p>
        </p:txBody>
      </p:sp>
    </p:spTree>
    <p:extLst>
      <p:ext uri="{BB962C8B-B14F-4D97-AF65-F5344CB8AC3E}">
        <p14:creationId xmlns:p14="http://schemas.microsoft.com/office/powerpoint/2010/main" val="3636571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10</a:t>
            </a:fld>
            <a:endParaRPr lang="en-US"/>
          </a:p>
        </p:txBody>
      </p:sp>
    </p:spTree>
    <p:extLst>
      <p:ext uri="{BB962C8B-B14F-4D97-AF65-F5344CB8AC3E}">
        <p14:creationId xmlns:p14="http://schemas.microsoft.com/office/powerpoint/2010/main" val="2361137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Coverage tools create good looking reports that allow you to see coverage per project and run.</a:t>
            </a:r>
            <a:r>
              <a:rPr lang="en-US" baseline="0" dirty="0" smtClean="0"/>
              <a:t> They let you drill down into the source code.</a:t>
            </a:r>
          </a:p>
          <a:p>
            <a:endParaRPr lang="en-US" baseline="0" dirty="0" smtClean="0"/>
          </a:p>
          <a:p>
            <a:r>
              <a:rPr lang="en-US" baseline="0" dirty="0" smtClean="0"/>
              <a:t>But comparisons of runs is hard and basically a dual-monitor thing.</a:t>
            </a:r>
          </a:p>
          <a:p>
            <a:endParaRPr lang="en-US" baseline="0" dirty="0" smtClean="0"/>
          </a:p>
          <a:p>
            <a:r>
              <a:rPr lang="en-US" baseline="0" dirty="0" smtClean="0"/>
              <a:t>What is really the question we are trying to answer?</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11</a:t>
            </a:fld>
            <a:endParaRPr lang="en-US"/>
          </a:p>
        </p:txBody>
      </p:sp>
    </p:spTree>
    <p:extLst>
      <p:ext uri="{BB962C8B-B14F-4D97-AF65-F5344CB8AC3E}">
        <p14:creationId xmlns:p14="http://schemas.microsoft.com/office/powerpoint/2010/main" val="2182558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use </a:t>
            </a:r>
            <a:r>
              <a:rPr lang="en-US" dirty="0" err="1" smtClean="0"/>
              <a:t>Jacoco</a:t>
            </a:r>
            <a:r>
              <a:rPr lang="en-US" baseline="0" dirty="0" smtClean="0"/>
              <a:t> as an agent.</a:t>
            </a:r>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12</a:t>
            </a:fld>
            <a:endParaRPr lang="en-US"/>
          </a:p>
        </p:txBody>
      </p:sp>
    </p:spTree>
    <p:extLst>
      <p:ext uri="{BB962C8B-B14F-4D97-AF65-F5344CB8AC3E}">
        <p14:creationId xmlns:p14="http://schemas.microsoft.com/office/powerpoint/2010/main" val="526139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Instructions (C0 Coverage)</a:t>
            </a:r>
          </a:p>
          <a:p>
            <a:pPr marL="0" indent="0">
              <a:buNone/>
            </a:pPr>
            <a:r>
              <a:rPr lang="en-US" dirty="0" smtClean="0"/>
              <a:t>The smallest unit </a:t>
            </a:r>
            <a:r>
              <a:rPr lang="en-US" dirty="0" err="1" smtClean="0"/>
              <a:t>JaCoCo</a:t>
            </a:r>
            <a:r>
              <a:rPr lang="en-US" dirty="0" smtClean="0"/>
              <a:t> counts are single Java byte code instructions. </a:t>
            </a:r>
            <a:r>
              <a:rPr lang="en-US" i="1" dirty="0" smtClean="0"/>
              <a:t>Instruction coverage</a:t>
            </a:r>
            <a:r>
              <a:rPr lang="en-US" dirty="0" smtClean="0"/>
              <a:t> provides information about the amount of code that has been executed or missed. This metric is completely independent from source formatting and always available, even in absence of debug information in the class files.</a:t>
            </a:r>
          </a:p>
          <a:p>
            <a:pPr marL="0" indent="0">
              <a:buNone/>
            </a:pPr>
            <a:r>
              <a:rPr lang="en-US" b="1" dirty="0" smtClean="0"/>
              <a:t>Branches (C1 Coverage)</a:t>
            </a:r>
          </a:p>
          <a:p>
            <a:pPr marL="0" indent="0">
              <a:buNone/>
            </a:pPr>
            <a:r>
              <a:rPr lang="en-US" dirty="0" err="1" smtClean="0"/>
              <a:t>JaCoCo</a:t>
            </a:r>
            <a:r>
              <a:rPr lang="en-US" dirty="0" smtClean="0"/>
              <a:t> also calculates </a:t>
            </a:r>
            <a:r>
              <a:rPr lang="en-US" i="1" dirty="0" smtClean="0"/>
              <a:t>branch coverage</a:t>
            </a:r>
            <a:r>
              <a:rPr lang="en-US" dirty="0" smtClean="0"/>
              <a:t> for all if and switch statements. This metric counts the total number of such branches in a method and determines the number of executed or missed branches. Branch coverage is always available, even in absence of debug information in the class files. Note that exception handling is not considered as branches in the context of this counter definition.</a:t>
            </a:r>
          </a:p>
          <a:p>
            <a:pPr marL="0" indent="0">
              <a:buNone/>
            </a:pPr>
            <a:r>
              <a:rPr lang="en-US" dirty="0" smtClean="0"/>
              <a:t>If the class files haven been compiled with debug information decision points can be mapped to source lines and highlighted accordingly:</a:t>
            </a:r>
          </a:p>
          <a:p>
            <a:pPr marL="0" indent="0">
              <a:buNone/>
            </a:pPr>
            <a:r>
              <a:rPr lang="en-US" dirty="0" smtClean="0"/>
              <a:t>No coverage: No branches in the line has been executed (red diamond)</a:t>
            </a:r>
          </a:p>
          <a:p>
            <a:pPr marL="0" indent="0">
              <a:buNone/>
            </a:pPr>
            <a:r>
              <a:rPr lang="en-US" dirty="0" smtClean="0"/>
              <a:t>Partial coverage: Only a part of the branches in the line have been executed (yellow diamond)</a:t>
            </a:r>
          </a:p>
          <a:p>
            <a:pPr marL="0" indent="0">
              <a:buNone/>
            </a:pPr>
            <a:r>
              <a:rPr lang="en-US" dirty="0" smtClean="0"/>
              <a:t>Full coverage: All branches in the line have been executed (green diamond)</a:t>
            </a:r>
          </a:p>
          <a:p>
            <a:pPr marL="0" indent="0">
              <a:buNone/>
            </a:pPr>
            <a:r>
              <a:rPr lang="en-US" b="1" dirty="0" err="1" smtClean="0"/>
              <a:t>Cyclomatic</a:t>
            </a:r>
            <a:r>
              <a:rPr lang="en-US" b="1" dirty="0" smtClean="0"/>
              <a:t> Complexity</a:t>
            </a:r>
          </a:p>
          <a:p>
            <a:pPr marL="0" indent="0">
              <a:buNone/>
            </a:pPr>
            <a:r>
              <a:rPr lang="en-US" dirty="0" err="1" smtClean="0"/>
              <a:t>JaCoCo</a:t>
            </a:r>
            <a:r>
              <a:rPr lang="en-US" dirty="0" smtClean="0"/>
              <a:t> also calculates </a:t>
            </a:r>
            <a:r>
              <a:rPr lang="en-US" dirty="0" err="1" smtClean="0"/>
              <a:t>cyclomatic</a:t>
            </a:r>
            <a:r>
              <a:rPr lang="en-US" dirty="0" smtClean="0"/>
              <a:t> complexity for each non-abstract method and summarizes complexity for classes, packages and groups. According to its definition by </a:t>
            </a:r>
            <a:r>
              <a:rPr lang="en-US" dirty="0" smtClean="0">
                <a:hlinkClick r:id="rId3"/>
              </a:rPr>
              <a:t>McCabe1996</a:t>
            </a:r>
            <a:r>
              <a:rPr lang="en-US" dirty="0" smtClean="0"/>
              <a:t> </a:t>
            </a:r>
            <a:r>
              <a:rPr lang="en-US" dirty="0" err="1" smtClean="0"/>
              <a:t>cyclomatic</a:t>
            </a:r>
            <a:r>
              <a:rPr lang="en-US" dirty="0" smtClean="0"/>
              <a:t> complexity is the minimum number of paths that can, in (linear) combination, generate all possible paths through a method. Thus the complexity value can serve as an indication for the number of unit test cases to fully cover a certain piece of software. Complexity figures can always be calculated, even in absence of debug information in the class files.</a:t>
            </a:r>
          </a:p>
          <a:p>
            <a:pPr marL="0" indent="0">
              <a:buNone/>
            </a:pPr>
            <a:r>
              <a:rPr lang="en-US" dirty="0" smtClean="0"/>
              <a:t>The formal definition of the </a:t>
            </a:r>
            <a:r>
              <a:rPr lang="en-US" dirty="0" err="1" smtClean="0"/>
              <a:t>cyclomatic</a:t>
            </a:r>
            <a:r>
              <a:rPr lang="en-US" dirty="0" smtClean="0"/>
              <a:t> complexity v(G) is based on the representation of a method's control flow graph as a directed graph:</a:t>
            </a:r>
          </a:p>
          <a:p>
            <a:pPr marL="0" indent="0">
              <a:buNone/>
            </a:pPr>
            <a:r>
              <a:rPr lang="en-US" dirty="0" smtClean="0"/>
              <a:t>v(G) = E - N + 2 Where E is the number of edges and N the number of nodes. </a:t>
            </a:r>
            <a:r>
              <a:rPr lang="en-US" dirty="0" err="1" smtClean="0"/>
              <a:t>JaCoCo</a:t>
            </a:r>
            <a:r>
              <a:rPr lang="en-US" dirty="0" smtClean="0"/>
              <a:t> calculates </a:t>
            </a:r>
            <a:r>
              <a:rPr lang="en-US" dirty="0" err="1" smtClean="0"/>
              <a:t>cyclomatic</a:t>
            </a:r>
            <a:r>
              <a:rPr lang="en-US" dirty="0" smtClean="0"/>
              <a:t> complexity of a method with the following equivalent equation based on the number of branches (B) and the number of decision points (D):</a:t>
            </a:r>
          </a:p>
          <a:p>
            <a:pPr marL="0" indent="0">
              <a:buNone/>
            </a:pPr>
            <a:r>
              <a:rPr lang="en-US" dirty="0" smtClean="0"/>
              <a:t>v(G) = B - D + 1 Based on the coverage status of each branch </a:t>
            </a:r>
            <a:r>
              <a:rPr lang="en-US" dirty="0" err="1" smtClean="0"/>
              <a:t>JaCoCo</a:t>
            </a:r>
            <a:r>
              <a:rPr lang="en-US" dirty="0" smtClean="0"/>
              <a:t> also calculates covered and missed complexity for each method. Missed complexity again is an indication for the number of test cases missing to fully cover a module. Note that as </a:t>
            </a:r>
            <a:r>
              <a:rPr lang="en-US" dirty="0" err="1" smtClean="0"/>
              <a:t>JaCoCo</a:t>
            </a:r>
            <a:r>
              <a:rPr lang="en-US" dirty="0" smtClean="0"/>
              <a:t> does not consider exception handling as branches try/catch blocks will also not increase complexity.</a:t>
            </a:r>
          </a:p>
          <a:p>
            <a:pPr marL="0" indent="0">
              <a:buNone/>
            </a:pPr>
            <a:r>
              <a:rPr lang="en-US" b="1" dirty="0" smtClean="0"/>
              <a:t>Lines</a:t>
            </a:r>
          </a:p>
          <a:p>
            <a:pPr marL="0" indent="0">
              <a:buNone/>
            </a:pPr>
            <a:r>
              <a:rPr lang="en-US" dirty="0" smtClean="0"/>
              <a:t>For all class files that have been compiled with debug information, coverage information for individual lines can be calculated. A source line is considered executed when at least one instruction that is assigned to this line has been executed.</a:t>
            </a:r>
          </a:p>
          <a:p>
            <a:pPr marL="0" indent="0">
              <a:buNone/>
            </a:pPr>
            <a:r>
              <a:rPr lang="en-US" dirty="0" smtClean="0"/>
              <a:t>Due to the fact that a single line typically compiles to multiple byte code instructions the source code highlighting shows three different status for each line containing source code:</a:t>
            </a:r>
          </a:p>
          <a:p>
            <a:pPr marL="0" indent="0">
              <a:buNone/>
            </a:pPr>
            <a:r>
              <a:rPr lang="en-US" dirty="0" smtClean="0"/>
              <a:t>No coverage: No instruction in the line has been executed (red background)</a:t>
            </a:r>
          </a:p>
          <a:p>
            <a:pPr marL="0" indent="0">
              <a:buNone/>
            </a:pPr>
            <a:r>
              <a:rPr lang="en-US" dirty="0" smtClean="0"/>
              <a:t>Partial coverage: Only a part of the instruction in the line have been executed (yellow background)</a:t>
            </a:r>
          </a:p>
          <a:p>
            <a:pPr marL="0" indent="0">
              <a:buNone/>
            </a:pPr>
            <a:r>
              <a:rPr lang="en-US" dirty="0" smtClean="0"/>
              <a:t>Full coverage: All instructions in the line have been executed (green background)</a:t>
            </a:r>
          </a:p>
          <a:p>
            <a:pPr marL="0" indent="0">
              <a:buNone/>
            </a:pPr>
            <a:r>
              <a:rPr lang="en-US" b="1" dirty="0" smtClean="0"/>
              <a:t>Methods</a:t>
            </a:r>
          </a:p>
          <a:p>
            <a:pPr marL="0" indent="0">
              <a:buNone/>
            </a:pPr>
            <a:r>
              <a:rPr lang="en-US" dirty="0" smtClean="0"/>
              <a:t>Each non-abstract method contains at least one instruction. A method is considered as executed when at least one instruction has been executed. As </a:t>
            </a:r>
            <a:r>
              <a:rPr lang="en-US" dirty="0" err="1" smtClean="0"/>
              <a:t>JaCoCo</a:t>
            </a:r>
            <a:r>
              <a:rPr lang="en-US" dirty="0" smtClean="0"/>
              <a:t> works on byte code level also constructors and static initializers are counted as methods. Some of these methods may not have a direct correspondence in Java source code, like implicit and thus generated default constructors or initializers for constants.</a:t>
            </a:r>
          </a:p>
          <a:p>
            <a:pPr marL="0" indent="0">
              <a:buNone/>
            </a:pPr>
            <a:r>
              <a:rPr lang="en-US" b="1" dirty="0" smtClean="0"/>
              <a:t>Classes</a:t>
            </a:r>
          </a:p>
          <a:p>
            <a:pPr marL="0" indent="0">
              <a:buNone/>
            </a:pPr>
            <a:r>
              <a:rPr lang="en-US" dirty="0" smtClean="0"/>
              <a:t>A class is considered as executed when at least one of its methods has been executed. Note that </a:t>
            </a:r>
            <a:r>
              <a:rPr lang="en-US" dirty="0" err="1" smtClean="0"/>
              <a:t>JaCoCo</a:t>
            </a:r>
            <a:r>
              <a:rPr lang="en-US" dirty="0" smtClean="0"/>
              <a:t> considers constructors as well as static initializers as methods. As Java interface types may contain static initializers such interfaces are also considered as executable classes.</a:t>
            </a:r>
          </a:p>
          <a:p>
            <a:endParaRPr lang="en-US" dirty="0"/>
          </a:p>
        </p:txBody>
      </p:sp>
      <p:sp>
        <p:nvSpPr>
          <p:cNvPr id="4" name="Slide Number Placeholder 3"/>
          <p:cNvSpPr>
            <a:spLocks noGrp="1"/>
          </p:cNvSpPr>
          <p:nvPr>
            <p:ph type="sldNum" sz="quarter" idx="10"/>
          </p:nvPr>
        </p:nvSpPr>
        <p:spPr/>
        <p:txBody>
          <a:bodyPr/>
          <a:lstStyle/>
          <a:p>
            <a:fld id="{9D81C419-C234-4235-8D4F-6D4245EEC96D}" type="slidenum">
              <a:rPr lang="en-US" smtClean="0"/>
              <a:t>13</a:t>
            </a:fld>
            <a:endParaRPr lang="en-US"/>
          </a:p>
        </p:txBody>
      </p:sp>
    </p:spTree>
    <p:extLst>
      <p:ext uri="{BB962C8B-B14F-4D97-AF65-F5344CB8AC3E}">
        <p14:creationId xmlns:p14="http://schemas.microsoft.com/office/powerpoint/2010/main" val="14431689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1"/>
            <a:ext cx="7772400" cy="4267200"/>
          </a:xfrm>
        </p:spPr>
        <p:txBody>
          <a:bodyPr anchor="b">
            <a:noAutofit/>
          </a:bodyPr>
          <a:lstStyle>
            <a:lvl1pPr>
              <a:lnSpc>
                <a:spcPct val="100000"/>
              </a:lnSpc>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1371600" y="4953000"/>
            <a:ext cx="6400800" cy="12192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9FD78FB-1F5C-42CB-B4BA-60A651078B81}" type="datetimeFigureOut">
              <a:rPr lang="en-US" smtClean="0"/>
              <a:t>6/26/2012</a:t>
            </a:fld>
            <a:endParaRPr lang="en-US"/>
          </a:p>
        </p:txBody>
      </p:sp>
      <p:sp>
        <p:nvSpPr>
          <p:cNvPr id="8" name="Slide Number Placeholder 7"/>
          <p:cNvSpPr>
            <a:spLocks noGrp="1"/>
          </p:cNvSpPr>
          <p:nvPr>
            <p:ph type="sldNum" sz="quarter" idx="11"/>
          </p:nvPr>
        </p:nvSpPr>
        <p:spPr/>
        <p:txBody>
          <a:bodyPr/>
          <a:lstStyle/>
          <a:p>
            <a:fld id="{89395A81-C18C-462E-B213-3D80FA58EBD8}" type="slidenum">
              <a:rPr lang="en-US" smtClean="0"/>
              <a:t>‹#›</a:t>
            </a:fld>
            <a:endParaRPr lang="en-US"/>
          </a:p>
        </p:txBody>
      </p:sp>
      <p:sp>
        <p:nvSpPr>
          <p:cNvPr id="9" name="Footer Placeholder 8"/>
          <p:cNvSpPr>
            <a:spLocks noGrp="1"/>
          </p:cNvSpPr>
          <p:nvPr>
            <p:ph type="ftr" sz="quarter" idx="12"/>
          </p:nvPr>
        </p:nvSpPr>
        <p:spPr/>
        <p:txBody>
          <a:bodyPr/>
          <a:lstStyle/>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D78FB-1F5C-42CB-B4BA-60A651078B81}" type="datetimeFigureOut">
              <a:rPr lang="en-US" smtClean="0"/>
              <a:t>6/26/2012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FD78FB-1F5C-42CB-B4BA-60A651078B81}" type="datetimeFigureOut">
              <a:rPr lang="en-US" smtClean="0"/>
              <a:t>6/26/2012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5pPr>
              <a:defRPr/>
            </a:lvl5pPr>
            <a:lvl6pPr>
              <a:defRPr/>
            </a:lvl6pPr>
            <a:lvl7pPr>
              <a:defRPr/>
            </a:lvl7pPr>
            <a:lvl8pPr>
              <a:defRPr/>
            </a:lvl8pPr>
            <a:lvl9pP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10"/>
          </p:nvPr>
        </p:nvSpPr>
        <p:spPr/>
        <p:txBody>
          <a:bodyPr/>
          <a:lstStyle/>
          <a:p>
            <a:fld id="{99FD78FB-1F5C-42CB-B4BA-60A651078B81}" type="datetimeFigureOut">
              <a:rPr lang="en-US" smtClean="0"/>
              <a:t>6/26/2012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371600"/>
            <a:ext cx="7772400" cy="2505075"/>
          </a:xfrm>
        </p:spPr>
        <p:txBody>
          <a:bodyPr anchor="b"/>
          <a:lstStyle>
            <a:lvl1pPr algn="ctr" defTabSz="914400" rtl="0" eaLnBrk="1" latinLnBrk="0" hangingPunct="1">
              <a:lnSpc>
                <a:spcPct val="100000"/>
              </a:lnSpc>
              <a:spcBef>
                <a:spcPct val="0"/>
              </a:spcBef>
              <a:buNone/>
              <a:defRPr lang="en-US" sz="4800" kern="1200" dirty="0" smtClean="0">
                <a:solidFill>
                  <a:schemeClr val="tx2"/>
                </a:solidFill>
                <a:effectLst>
                  <a:outerShdw blurRad="63500" dist="38100" dir="5400000" algn="t" rotWithShape="0">
                    <a:prstClr val="black">
                      <a:alpha val="25000"/>
                    </a:prstClr>
                  </a:outerShdw>
                </a:effectLst>
                <a:latin typeface="+mn-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4068763"/>
            <a:ext cx="7772400" cy="11318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FD78FB-1F5C-42CB-B4BA-60A651078B81}" type="datetimeFigureOut">
              <a:rPr lang="en-US" smtClean="0"/>
              <a:t>6/26/2012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95A81-C18C-462E-B213-3D80FA58EBD8}" type="slidenum">
              <a:rPr lang="en-US" smtClean="0"/>
              <a:t>‹#›</a:t>
            </a:fld>
            <a:endParaRPr lang="en-US"/>
          </a:p>
        </p:txBody>
      </p:sp>
      <p:sp>
        <p:nvSpPr>
          <p:cNvPr id="7" name="Oval 6"/>
          <p:cNvSpPr/>
          <p:nvPr/>
        </p:nvSpPr>
        <p:spPr>
          <a:xfrm>
            <a:off x="4495800"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4695825"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296728" y="3924300"/>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3"/>
          <p:cNvSpPr>
            <a:spLocks noGrp="1"/>
          </p:cNvSpPr>
          <p:nvPr>
            <p:ph sz="half" idx="2"/>
          </p:nvPr>
        </p:nvSpPr>
        <p:spPr>
          <a:xfrm>
            <a:off x="4648200" y="1600200"/>
            <a:ext cx="4038600" cy="4525963"/>
          </a:xfrm>
        </p:spPr>
        <p:txBody>
          <a:bodyPr/>
          <a:lstStyle>
            <a:lvl1pPr>
              <a:defRPr sz="2400"/>
            </a:lvl1pPr>
            <a:lvl2pPr>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Date Placeholder 4"/>
          <p:cNvSpPr>
            <a:spLocks noGrp="1"/>
          </p:cNvSpPr>
          <p:nvPr>
            <p:ph type="dt" sz="half" idx="10"/>
          </p:nvPr>
        </p:nvSpPr>
        <p:spPr/>
        <p:txBody>
          <a:bodyPr/>
          <a:lstStyle/>
          <a:p>
            <a:fld id="{99FD78FB-1F5C-42CB-B4BA-60A651078B81}" type="datetimeFigureOut">
              <a:rPr lang="en-US" smtClean="0"/>
              <a:t>6/26/2012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95A81-C18C-462E-B213-3D80FA58EBD8}" type="slidenum">
              <a:rPr lang="en-US" smtClean="0"/>
              <a:t>‹#›</a:t>
            </a:fld>
            <a:endParaRPr lang="en-US"/>
          </a:p>
        </p:txBody>
      </p:sp>
      <p:sp>
        <p:nvSpPr>
          <p:cNvPr id="9" name="Content Placeholder 8"/>
          <p:cNvSpPr>
            <a:spLocks noGrp="1"/>
          </p:cNvSpPr>
          <p:nvPr>
            <p:ph sz="quarter" idx="13"/>
          </p:nvPr>
        </p:nvSpPr>
        <p:spPr>
          <a:xfrm>
            <a:off x="365760" y="1600200"/>
            <a:ext cx="4041648" cy="452628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600200"/>
            <a:ext cx="4040188"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648200" y="1600200"/>
            <a:ext cx="4041775" cy="609600"/>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99FD78FB-1F5C-42CB-B4BA-60A651078B81}" type="datetimeFigureOut">
              <a:rPr lang="en-US" smtClean="0"/>
              <a:t>6/26/2012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395A81-C18C-462E-B213-3D80FA58EBD8}" type="slidenum">
              <a:rPr lang="en-US" smtClean="0"/>
              <a:t>‹#›</a:t>
            </a:fld>
            <a:endParaRPr lang="en-US"/>
          </a:p>
        </p:txBody>
      </p:sp>
      <p:sp>
        <p:nvSpPr>
          <p:cNvPr id="11" name="Content Placeholder 10"/>
          <p:cNvSpPr>
            <a:spLocks noGrp="1"/>
          </p:cNvSpPr>
          <p:nvPr>
            <p:ph sz="quarter" idx="13"/>
          </p:nvPr>
        </p:nvSpPr>
        <p:spPr>
          <a:xfrm>
            <a:off x="457200" y="2212848"/>
            <a:ext cx="4041648" cy="391363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72584" y="2212848"/>
            <a:ext cx="4041648" cy="3913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9FD78FB-1F5C-42CB-B4BA-60A651078B81}" type="datetimeFigureOut">
              <a:rPr lang="en-US" smtClean="0"/>
              <a:t>6/26/2012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FD78FB-1F5C-42CB-B4BA-60A651078B81}" type="datetimeFigureOut">
              <a:rPr lang="en-US" smtClean="0"/>
              <a:t>6/26/2012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07087" y="266700"/>
            <a:ext cx="3008313" cy="2095500"/>
          </a:xfrm>
        </p:spPr>
        <p:txBody>
          <a:bodyPr anchor="b"/>
          <a:lstStyle>
            <a:lvl1pPr algn="ctr">
              <a:lnSpc>
                <a:spcPct val="100000"/>
              </a:lnSpc>
              <a:defRPr sz="2800" b="0">
                <a:effectLst>
                  <a:outerShdw blurRad="50800" dist="25400" dir="5400000" algn="t" rotWithShape="0">
                    <a:prstClr val="black">
                      <a:alpha val="25000"/>
                    </a:prstClr>
                  </a:outerShdw>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719137" y="273050"/>
            <a:ext cx="4995863"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07087" y="2438400"/>
            <a:ext cx="3008313" cy="3687763"/>
          </a:xfrm>
        </p:spPr>
        <p:txBody>
          <a:bodyPr>
            <a:normAutofit/>
          </a:bodyPr>
          <a:lstStyle>
            <a:lvl1pPr marL="0" indent="0" algn="ctr">
              <a:lnSpc>
                <a:spcPct val="125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FD78FB-1F5C-42CB-B4BA-60A651078B81}" type="datetimeFigureOut">
              <a:rPr lang="en-US" smtClean="0"/>
              <a:t>6/26/2012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6" y="228600"/>
            <a:ext cx="5711824" cy="895350"/>
          </a:xfrm>
        </p:spPr>
        <p:txBody>
          <a:bodyPr anchor="b"/>
          <a:lstStyle>
            <a:lvl1pPr algn="ctr">
              <a:lnSpc>
                <a:spcPct val="100000"/>
              </a:lnSpc>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1508126" y="1143000"/>
            <a:ext cx="6054724" cy="4541044"/>
          </a:xfrm>
          <a:ln w="76200">
            <a:solidFill>
              <a:schemeClr val="bg1"/>
            </a:solidFill>
          </a:ln>
          <a:effectLst>
            <a:outerShdw blurRad="88900" dist="50800" dir="5400000" algn="ctr" rotWithShape="0">
              <a:srgbClr val="000000">
                <a:alpha val="25000"/>
              </a:srgbClr>
            </a:outerShdw>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679576" y="5810250"/>
            <a:ext cx="5711824" cy="5334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FD78FB-1F5C-42CB-B4BA-60A651078B81}" type="datetimeFigureOut">
              <a:rPr lang="en-US" smtClean="0"/>
              <a:t>6/26/2012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395A81-C18C-462E-B213-3D80FA58EBD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0"/>
            <a:ext cx="8229600" cy="1600200"/>
          </a:xfrm>
          <a:prstGeom prst="rect">
            <a:avLst/>
          </a:prstGeom>
        </p:spPr>
        <p:txBody>
          <a:bodyPr vert="horz" lIns="91440" tIns="45720" rIns="91440" bIns="4572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363347" y="6356350"/>
            <a:ext cx="2085975" cy="365125"/>
          </a:xfrm>
          <a:prstGeom prst="rect">
            <a:avLst/>
          </a:prstGeom>
        </p:spPr>
        <p:txBody>
          <a:bodyPr vert="horz" lIns="91440" tIns="45720" rIns="45720" bIns="45720" rtlCol="0" anchor="ctr"/>
          <a:lstStyle>
            <a:lvl1pPr algn="r">
              <a:defRPr sz="1200">
                <a:solidFill>
                  <a:schemeClr val="tx1">
                    <a:lumMod val="65000"/>
                    <a:lumOff val="35000"/>
                  </a:schemeClr>
                </a:solidFill>
                <a:latin typeface="Century Gothic" pitchFamily="34" charset="0"/>
              </a:defRPr>
            </a:lvl1pPr>
          </a:lstStyle>
          <a:p>
            <a:fld id="{99FD78FB-1F5C-42CB-B4BA-60A651078B81}" type="datetimeFigureOut">
              <a:rPr lang="en-US" smtClean="0"/>
              <a:t>6/26/2012</a:t>
            </a:fld>
            <a:endParaRPr lang="en-US"/>
          </a:p>
        </p:txBody>
      </p:sp>
      <p:sp>
        <p:nvSpPr>
          <p:cNvPr id="5" name="Footer Placeholder 4"/>
          <p:cNvSpPr>
            <a:spLocks noGrp="1"/>
          </p:cNvSpPr>
          <p:nvPr>
            <p:ph type="ftr" sz="quarter" idx="3"/>
          </p:nvPr>
        </p:nvSpPr>
        <p:spPr>
          <a:xfrm>
            <a:off x="659165" y="6356350"/>
            <a:ext cx="2847975" cy="365125"/>
          </a:xfrm>
          <a:prstGeom prst="rect">
            <a:avLst/>
          </a:prstGeom>
        </p:spPr>
        <p:txBody>
          <a:bodyPr vert="horz" lIns="45720" tIns="45720" rIns="91440" bIns="45720" rtlCol="0" anchor="ctr"/>
          <a:lstStyle>
            <a:lvl1pPr algn="l">
              <a:defRPr sz="1200">
                <a:solidFill>
                  <a:schemeClr val="tx1">
                    <a:lumMod val="65000"/>
                    <a:lumOff val="35000"/>
                  </a:schemeClr>
                </a:solidFill>
                <a:latin typeface="Century Gothic" pitchFamily="34" charset="0"/>
              </a:defRPr>
            </a:lvl1pPr>
          </a:lstStyle>
          <a:p>
            <a:endParaRPr lang="en-US"/>
          </a:p>
        </p:txBody>
      </p:sp>
      <p:sp>
        <p:nvSpPr>
          <p:cNvPr id="6" name="Slide Number Placeholder 5"/>
          <p:cNvSpPr>
            <a:spLocks noGrp="1"/>
          </p:cNvSpPr>
          <p:nvPr>
            <p:ph type="sldNum" sz="quarter" idx="4"/>
          </p:nvPr>
        </p:nvSpPr>
        <p:spPr>
          <a:xfrm>
            <a:off x="8543278" y="6356350"/>
            <a:ext cx="561975" cy="365125"/>
          </a:xfrm>
          <a:prstGeom prst="rect">
            <a:avLst/>
          </a:prstGeom>
        </p:spPr>
        <p:txBody>
          <a:bodyPr vert="horz" lIns="27432" tIns="45720" rIns="45720" bIns="45720" rtlCol="0" anchor="ctr"/>
          <a:lstStyle>
            <a:lvl1pPr algn="l">
              <a:defRPr sz="1200">
                <a:solidFill>
                  <a:schemeClr val="tx1">
                    <a:lumMod val="65000"/>
                    <a:lumOff val="35000"/>
                  </a:schemeClr>
                </a:solidFill>
                <a:latin typeface="Century Gothic" pitchFamily="34" charset="0"/>
              </a:defRPr>
            </a:lvl1pPr>
          </a:lstStyle>
          <a:p>
            <a:fld id="{89395A81-C18C-462E-B213-3D80FA58EBD8}" type="slidenum">
              <a:rPr lang="en-US" smtClean="0"/>
              <a:t>‹#›</a:t>
            </a:fld>
            <a:endParaRPr lang="en-US"/>
          </a:p>
        </p:txBody>
      </p:sp>
      <p:sp>
        <p:nvSpPr>
          <p:cNvPr id="7" name="Oval 6"/>
          <p:cNvSpPr/>
          <p:nvPr/>
        </p:nvSpPr>
        <p:spPr>
          <a:xfrm>
            <a:off x="8457760"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8" name="Oval 7"/>
          <p:cNvSpPr/>
          <p:nvPr/>
        </p:nvSpPr>
        <p:spPr>
          <a:xfrm>
            <a:off x="569119" y="6499384"/>
            <a:ext cx="84772" cy="84772"/>
          </a:xfrm>
          <a:prstGeom prst="ellipse">
            <a:avLst/>
          </a:prstGeom>
          <a:solidFill>
            <a:schemeClr val="tx1">
              <a:lumMod val="50000"/>
              <a:lumOff val="50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ts val="5800"/>
        </a:lnSpc>
        <a:spcBef>
          <a:spcPct val="0"/>
        </a:spcBef>
        <a:buNone/>
        <a:defRPr sz="5400" kern="1200">
          <a:solidFill>
            <a:schemeClr val="tx2"/>
          </a:solidFill>
          <a:effectLst>
            <a:outerShdw blurRad="63500" dist="38100" dir="5400000" algn="t" rotWithShape="0">
              <a:prstClr val="black">
                <a:alpha val="25000"/>
              </a:prstClr>
            </a:outerShdw>
          </a:effectLst>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lumMod val="50000"/>
              <a:lumOff val="50000"/>
            </a:schemeClr>
          </a:solidFill>
          <a:latin typeface="+mj-lt"/>
          <a:ea typeface="+mn-ea"/>
          <a:cs typeface="+mn-cs"/>
        </a:defRPr>
      </a:lvl1pPr>
      <a:lvl2pPr marL="742950" indent="-28575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2pPr>
      <a:lvl3pPr marL="11430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3pPr>
      <a:lvl4pPr marL="16002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4pPr>
      <a:lvl5pPr marL="20574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5pPr>
      <a:lvl6pPr marL="25146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6pPr>
      <a:lvl7pPr marL="29718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7pPr>
      <a:lvl8pPr marL="3429000" indent="-228600" algn="l" defTabSz="914400" rtl="0" eaLnBrk="1" latinLnBrk="0" hangingPunct="1">
        <a:spcBef>
          <a:spcPct val="20000"/>
        </a:spcBef>
        <a:buFont typeface="Courier New" pitchFamily="49" charset="0"/>
        <a:buChar char="o"/>
        <a:defRPr sz="1600" kern="1200">
          <a:solidFill>
            <a:schemeClr val="tx1">
              <a:lumMod val="50000"/>
              <a:lumOff val="50000"/>
            </a:schemeClr>
          </a:solidFill>
          <a:latin typeface="+mj-lt"/>
          <a:ea typeface="+mn-ea"/>
          <a:cs typeface="+mn-cs"/>
        </a:defRPr>
      </a:lvl8pPr>
      <a:lvl9pPr marL="3886200" indent="-228600" algn="l" defTabSz="914400" rtl="0" eaLnBrk="1" latinLnBrk="0" hangingPunct="1">
        <a:spcBef>
          <a:spcPct val="20000"/>
        </a:spcBef>
        <a:buFont typeface="Arial" pitchFamily="34" charset="0"/>
        <a:buChar char="•"/>
        <a:defRPr sz="1600" kern="1200">
          <a:solidFill>
            <a:schemeClr val="tx1">
              <a:lumMod val="50000"/>
              <a:lumOff val="50000"/>
            </a:schemeClr>
          </a:solidFill>
          <a:latin typeface="+mj-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www.eclemma.org/jacoco/index.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wmf"/></Relationships>
</file>

<file path=ppt/slides/_rels/slide2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Coverage%20report%20for%20source%20and%20package%20demo.xlsx"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hyperlink" Target="Coverage%20report%20for%20source%20and%20package%20demo.xlsx"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m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5400000">
            <a:off x="1154085" y="-1142998"/>
            <a:ext cx="6858001" cy="914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685800" y="3352799"/>
            <a:ext cx="7772400" cy="1524001"/>
          </a:xfrm>
          <a:solidFill>
            <a:srgbClr val="E4E9EF">
              <a:alpha val="25882"/>
            </a:srgbClr>
          </a:solidFill>
        </p:spPr>
        <p:txBody>
          <a:bodyP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b="1" cap="all" dirty="0" smtClean="0">
                <a:ln/>
                <a:effectLst>
                  <a:outerShdw blurRad="19685" dist="12700" dir="5400000" algn="tl" rotWithShape="0">
                    <a:schemeClr val="accent1">
                      <a:satMod val="130000"/>
                      <a:alpha val="60000"/>
                    </a:schemeClr>
                  </a:outerShdw>
                  <a:reflection blurRad="10000" stA="55000" endPos="48000" dist="500" dir="5400000" sy="-100000" algn="bl" rotWithShape="0"/>
                </a:effectLst>
              </a:rPr>
              <a:t>Coverage</a:t>
            </a:r>
            <a:endParaRPr lang="en-US" b="1" cap="all" dirty="0">
              <a:ln/>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3" name="Subtitle 2"/>
          <p:cNvSpPr>
            <a:spLocks noGrp="1"/>
          </p:cNvSpPr>
          <p:nvPr>
            <p:ph type="subTitle" idx="1"/>
          </p:nvPr>
        </p:nvSpPr>
        <p:spPr/>
        <p:txBody>
          <a:bodyPr anchor="ctr"/>
          <a:lstStyle/>
          <a:p>
            <a:r>
              <a:rPr lang="en-US" dirty="0" smtClean="0">
                <a:ln>
                  <a:solidFill>
                    <a:schemeClr val="tx1"/>
                  </a:solidFill>
                </a:ln>
                <a:solidFill>
                  <a:schemeClr val="tx1"/>
                </a:solidFill>
              </a:rPr>
              <a:t>Measuring and comparing Code Coverage</a:t>
            </a:r>
            <a:endParaRPr lang="en-US" dirty="0">
              <a:ln>
                <a:solidFill>
                  <a:schemeClr val="tx1"/>
                </a:solidFill>
              </a:ln>
              <a:solidFill>
                <a:schemeClr val="tx1"/>
              </a:solidFill>
            </a:endParaRPr>
          </a:p>
        </p:txBody>
      </p:sp>
    </p:spTree>
    <p:extLst>
      <p:ext uri="{BB962C8B-B14F-4D97-AF65-F5344CB8AC3E}">
        <p14:creationId xmlns:p14="http://schemas.microsoft.com/office/powerpoint/2010/main" val="42742419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t>
            </a:r>
            <a:endParaRPr lang="en-US" dirty="0"/>
          </a:p>
        </p:txBody>
      </p:sp>
      <p:sp>
        <p:nvSpPr>
          <p:cNvPr id="3" name="Content Placeholder 2"/>
          <p:cNvSpPr>
            <a:spLocks noGrp="1"/>
          </p:cNvSpPr>
          <p:nvPr>
            <p:ph idx="1"/>
          </p:nvPr>
        </p:nvSpPr>
        <p:spPr/>
        <p:txBody>
          <a:bodyPr>
            <a:noAutofit/>
          </a:bodyPr>
          <a:lstStyle/>
          <a:p>
            <a:r>
              <a:rPr lang="en-US" sz="2800" dirty="0" smtClean="0"/>
              <a:t>Pick an efficient OS coverage library.</a:t>
            </a:r>
          </a:p>
          <a:p>
            <a:r>
              <a:rPr lang="en-US" sz="2800" dirty="0" smtClean="0"/>
              <a:t>Instrument PL and non-PL suite runs.</a:t>
            </a:r>
          </a:p>
          <a:p>
            <a:r>
              <a:rPr lang="en-US" sz="2800" dirty="0" smtClean="0"/>
              <a:t>Gather PL code base coverage over time.</a:t>
            </a:r>
          </a:p>
          <a:p>
            <a:r>
              <a:rPr lang="en-US" sz="2800" dirty="0" smtClean="0"/>
              <a:t>Analyze coverage data.</a:t>
            </a:r>
          </a:p>
          <a:p>
            <a:endParaRPr lang="en-US" sz="2800" dirty="0"/>
          </a:p>
          <a:p>
            <a:r>
              <a:rPr lang="en-US" sz="2800" dirty="0" smtClean="0"/>
              <a:t>Put it into a database for easy analysis.</a:t>
            </a:r>
          </a:p>
          <a:p>
            <a:r>
              <a:rPr lang="en-US" sz="2800" dirty="0" smtClean="0"/>
              <a:t>Write simple command-line tools for collection and exporting.</a:t>
            </a:r>
          </a:p>
          <a:p>
            <a:r>
              <a:rPr lang="en-US" sz="2800" dirty="0" smtClean="0"/>
              <a:t>Rely on existing tools as much as possible.</a:t>
            </a:r>
          </a:p>
        </p:txBody>
      </p:sp>
    </p:spTree>
    <p:extLst>
      <p:ext uri="{BB962C8B-B14F-4D97-AF65-F5344CB8AC3E}">
        <p14:creationId xmlns:p14="http://schemas.microsoft.com/office/powerpoint/2010/main" val="37915651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Jacoco</a:t>
            </a:r>
            <a:r>
              <a:rPr lang="en-US" dirty="0" smtClean="0"/>
              <a:t> reports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52600"/>
            <a:ext cx="92964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3733800"/>
            <a:ext cx="5219700" cy="276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228600" y="3886200"/>
            <a:ext cx="3124200" cy="923330"/>
          </a:xfrm>
          <a:prstGeom prst="rect">
            <a:avLst/>
          </a:prstGeom>
          <a:noFill/>
        </p:spPr>
        <p:txBody>
          <a:bodyPr wrap="square" rtlCol="0">
            <a:spAutoFit/>
          </a:bodyPr>
          <a:lstStyle/>
          <a:p>
            <a:r>
              <a:rPr lang="en-US" dirty="0" smtClean="0"/>
              <a:t>A one-run show.</a:t>
            </a:r>
          </a:p>
          <a:p>
            <a:r>
              <a:rPr lang="en-US" dirty="0" smtClean="0"/>
              <a:t>Limited use.</a:t>
            </a:r>
          </a:p>
          <a:p>
            <a:r>
              <a:rPr lang="en-US" dirty="0" smtClean="0"/>
              <a:t>Integrate into Jenkins/Sonar.</a:t>
            </a:r>
            <a:endParaRPr lang="en-US" dirty="0"/>
          </a:p>
        </p:txBody>
      </p:sp>
    </p:spTree>
    <p:extLst>
      <p:ext uri="{BB962C8B-B14F-4D97-AF65-F5344CB8AC3E}">
        <p14:creationId xmlns:p14="http://schemas.microsoft.com/office/powerpoint/2010/main" val="35846887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Jacoco</a:t>
            </a:r>
            <a:endParaRPr lang="en-US" dirty="0"/>
          </a:p>
        </p:txBody>
      </p:sp>
      <p:sp>
        <p:nvSpPr>
          <p:cNvPr id="3" name="Content Placeholder 2"/>
          <p:cNvSpPr>
            <a:spLocks noGrp="1"/>
          </p:cNvSpPr>
          <p:nvPr>
            <p:ph idx="1"/>
          </p:nvPr>
        </p:nvSpPr>
        <p:spPr/>
        <p:txBody>
          <a:bodyPr/>
          <a:lstStyle/>
          <a:p>
            <a:r>
              <a:rPr lang="en-US" i="1" dirty="0" err="1"/>
              <a:t>JaCoCo</a:t>
            </a:r>
            <a:r>
              <a:rPr lang="en-US" i="1" dirty="0"/>
              <a:t> is a free code coverage library for Java, which has been created by the </a:t>
            </a:r>
            <a:r>
              <a:rPr lang="en-US" i="1" dirty="0" err="1"/>
              <a:t>EclEmma</a:t>
            </a:r>
            <a:r>
              <a:rPr lang="en-US" i="1" dirty="0"/>
              <a:t> team based on the lessons learned from using and integration existing libraries over the last five years.</a:t>
            </a:r>
            <a:endParaRPr lang="en-US" dirty="0" smtClean="0">
              <a:hlinkClick r:id="rId3"/>
            </a:endParaRPr>
          </a:p>
          <a:p>
            <a:r>
              <a:rPr lang="en-US" dirty="0" smtClean="0">
                <a:hlinkClick r:id="rId3"/>
              </a:rPr>
              <a:t>http</a:t>
            </a:r>
            <a:r>
              <a:rPr lang="en-US" dirty="0">
                <a:hlinkClick r:id="rId3"/>
              </a:rPr>
              <a:t>://</a:t>
            </a:r>
            <a:r>
              <a:rPr lang="en-US" dirty="0" smtClean="0">
                <a:hlinkClick r:id="rId3"/>
              </a:rPr>
              <a:t>www.eclemma.org/jacoco/index.html</a:t>
            </a:r>
            <a:endParaRPr lang="en-US" dirty="0" smtClean="0"/>
          </a:p>
          <a:p>
            <a:r>
              <a:rPr lang="en-US" dirty="0" smtClean="0"/>
              <a:t>Low overhead (2% - 30%) much less than </a:t>
            </a:r>
            <a:r>
              <a:rPr lang="en-US" dirty="0" err="1" smtClean="0"/>
              <a:t>Cobertura</a:t>
            </a:r>
            <a:r>
              <a:rPr lang="en-US" dirty="0" smtClean="0"/>
              <a:t>.</a:t>
            </a:r>
            <a:endParaRPr lang="en-US" dirty="0"/>
          </a:p>
        </p:txBody>
      </p:sp>
    </p:spTree>
    <p:extLst>
      <p:ext uri="{BB962C8B-B14F-4D97-AF65-F5344CB8AC3E}">
        <p14:creationId xmlns:p14="http://schemas.microsoft.com/office/powerpoint/2010/main" val="14559772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Counters</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a:t>Instructions (C0 Coverage)</a:t>
            </a:r>
          </a:p>
          <a:p>
            <a:pPr marL="0" indent="0">
              <a:buNone/>
            </a:pPr>
            <a:r>
              <a:rPr lang="en-US" sz="3200" b="1" dirty="0" smtClean="0"/>
              <a:t>Branches </a:t>
            </a:r>
            <a:r>
              <a:rPr lang="en-US" sz="3200" b="1" dirty="0"/>
              <a:t>(C1 Coverage)</a:t>
            </a:r>
          </a:p>
          <a:p>
            <a:pPr marL="0" indent="0">
              <a:buNone/>
            </a:pPr>
            <a:r>
              <a:rPr lang="en-US" sz="3200" b="1" dirty="0" err="1" smtClean="0"/>
              <a:t>Cyclomatic</a:t>
            </a:r>
            <a:r>
              <a:rPr lang="en-US" sz="3200" b="1" dirty="0" smtClean="0"/>
              <a:t> </a:t>
            </a:r>
            <a:r>
              <a:rPr lang="en-US" sz="3200" b="1" dirty="0"/>
              <a:t>Complexity</a:t>
            </a:r>
          </a:p>
          <a:p>
            <a:pPr marL="0" indent="0">
              <a:buNone/>
            </a:pPr>
            <a:r>
              <a:rPr lang="en-US" sz="3200" b="1" dirty="0" smtClean="0"/>
              <a:t>Lines</a:t>
            </a:r>
            <a:endParaRPr lang="en-US" sz="3200" b="1" dirty="0"/>
          </a:p>
          <a:p>
            <a:pPr marL="0" indent="0">
              <a:buNone/>
            </a:pPr>
            <a:r>
              <a:rPr lang="en-US" sz="3200" b="1" dirty="0" smtClean="0"/>
              <a:t>Methods</a:t>
            </a:r>
            <a:endParaRPr lang="en-US" sz="3200" b="1" dirty="0"/>
          </a:p>
          <a:p>
            <a:pPr marL="0" indent="0">
              <a:buNone/>
            </a:pPr>
            <a:r>
              <a:rPr lang="en-US" sz="3200" b="1" dirty="0" smtClean="0"/>
              <a:t>Classes</a:t>
            </a:r>
            <a:endParaRPr lang="en-US" sz="3200" b="1" dirty="0"/>
          </a:p>
        </p:txBody>
      </p:sp>
    </p:spTree>
    <p:extLst>
      <p:ext uri="{BB962C8B-B14F-4D97-AF65-F5344CB8AC3E}">
        <p14:creationId xmlns:p14="http://schemas.microsoft.com/office/powerpoint/2010/main" val="726574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Guidewire</a:t>
            </a:r>
            <a:r>
              <a:rPr lang="en-US" dirty="0" smtClean="0"/>
              <a:t> </a:t>
            </a:r>
            <a:r>
              <a:rPr lang="en-US" dirty="0" err="1" smtClean="0"/>
              <a:t>Jacoco</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600200"/>
            <a:ext cx="7928834"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876800" y="4956188"/>
            <a:ext cx="3733800" cy="830997"/>
          </a:xfrm>
          <a:prstGeom prst="rect">
            <a:avLst/>
          </a:prstGeom>
          <a:noFill/>
        </p:spPr>
        <p:txBody>
          <a:bodyPr wrap="square" rtlCol="0">
            <a:spAutoFit/>
          </a:bodyPr>
          <a:lstStyle/>
          <a:p>
            <a:r>
              <a:rPr lang="en-US" sz="2400" b="1" dirty="0" smtClean="0">
                <a:solidFill>
                  <a:srgbClr val="FF0000"/>
                </a:solidFill>
                <a:latin typeface="Courier New" pitchFamily="49" charset="0"/>
                <a:cs typeface="Courier New" pitchFamily="49" charset="0"/>
              </a:rPr>
              <a:t>Gosu</a:t>
            </a:r>
          </a:p>
          <a:p>
            <a:r>
              <a:rPr lang="en-US" sz="2400" b="1" dirty="0" smtClean="0">
                <a:solidFill>
                  <a:srgbClr val="FF0000"/>
                </a:solidFill>
                <a:latin typeface="Courier New" pitchFamily="49" charset="0"/>
                <a:cs typeface="Courier New" pitchFamily="49" charset="0"/>
              </a:rPr>
              <a:t>Better Reporting</a:t>
            </a:r>
            <a:endParaRPr lang="en-US" sz="2400" b="1" dirty="0">
              <a:solidFill>
                <a:srgbClr val="FF0000"/>
              </a:solidFill>
              <a:latin typeface="Courier New" pitchFamily="49" charset="0"/>
              <a:cs typeface="Courier New" pitchFamily="49" charset="0"/>
            </a:endParaRPr>
          </a:p>
        </p:txBody>
      </p:sp>
    </p:spTree>
    <p:extLst>
      <p:ext uri="{BB962C8B-B14F-4D97-AF65-F5344CB8AC3E}">
        <p14:creationId xmlns:p14="http://schemas.microsoft.com/office/powerpoint/2010/main" val="30943703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Jacoco</a:t>
            </a:r>
            <a:r>
              <a:rPr lang="en-US" dirty="0" smtClean="0"/>
              <a:t> and Gitmo</a:t>
            </a:r>
            <a:endParaRPr lang="en-US" dirty="0"/>
          </a:p>
        </p:txBody>
      </p:sp>
      <p:sp>
        <p:nvSpPr>
          <p:cNvPr id="3" name="Content Placeholder 2"/>
          <p:cNvSpPr>
            <a:spLocks noGrp="1"/>
          </p:cNvSpPr>
          <p:nvPr>
            <p:ph idx="1"/>
          </p:nvPr>
        </p:nvSpPr>
        <p:spPr/>
        <p:txBody>
          <a:bodyPr/>
          <a:lstStyle/>
          <a:p>
            <a:r>
              <a:rPr lang="en-US" dirty="0" err="1" smtClean="0"/>
              <a:t>gitmo</a:t>
            </a:r>
            <a:r>
              <a:rPr lang="en-US" dirty="0" smtClean="0"/>
              <a:t> -coverage</a:t>
            </a:r>
          </a:p>
          <a:p>
            <a:r>
              <a:rPr lang="en-US" dirty="0" smtClean="0"/>
              <a:t>platform/ant/public/gw/ant/test/TestRunner.gs</a:t>
            </a:r>
          </a:p>
          <a:p>
            <a:r>
              <a:rPr lang="en-US" sz="1600" dirty="0"/>
              <a:t>-</a:t>
            </a:r>
            <a:r>
              <a:rPr lang="en-US" sz="1600" dirty="0" err="1"/>
              <a:t>javaagent</a:t>
            </a:r>
            <a:r>
              <a:rPr lang="en-US" sz="1600" dirty="0"/>
              <a:t>:../jacocoagent.jar=</a:t>
            </a:r>
            <a:r>
              <a:rPr lang="en-US" sz="1600" dirty="0" err="1"/>
              <a:t>destfile</a:t>
            </a:r>
            <a:r>
              <a:rPr lang="en-US" sz="1600" dirty="0"/>
              <a:t>=${_</a:t>
            </a:r>
            <a:r>
              <a:rPr lang="en-US" sz="1600" dirty="0" err="1"/>
              <a:t>resultDir</a:t>
            </a:r>
            <a:r>
              <a:rPr lang="en-US" sz="1600" dirty="0"/>
              <a:t>}/</a:t>
            </a:r>
            <a:r>
              <a:rPr lang="en-US" sz="1600" dirty="0" err="1"/>
              <a:t>jc</a:t>
            </a:r>
            <a:r>
              <a:rPr lang="en-US" sz="1600" dirty="0"/>
              <a:t>-coverage-</a:t>
            </a:r>
            <a:r>
              <a:rPr lang="en-US" sz="1600" dirty="0" err="1"/>
              <a:t>gitmo</a:t>
            </a:r>
            <a:r>
              <a:rPr lang="en-US" sz="1600" dirty="0"/>
              <a:t>-${</a:t>
            </a:r>
            <a:r>
              <a:rPr lang="en-US" sz="1600" dirty="0" err="1"/>
              <a:t>suiteNode.Class</a:t>
            </a:r>
            <a:r>
              <a:rPr lang="en-US" sz="1600" dirty="0"/>
              <a:t>}.</a:t>
            </a:r>
            <a:r>
              <a:rPr lang="en-US" sz="1600" dirty="0" err="1"/>
              <a:t>exec,includes</a:t>
            </a:r>
            <a:r>
              <a:rPr lang="en-US" sz="1600" dirty="0"/>
              <a:t>=</a:t>
            </a:r>
            <a:r>
              <a:rPr lang="en-US" sz="1600" dirty="0" err="1"/>
              <a:t>com.guidewire</a:t>
            </a:r>
            <a:r>
              <a:rPr lang="en-US" sz="1600" dirty="0"/>
              <a:t>.*:</a:t>
            </a:r>
            <a:r>
              <a:rPr lang="en-US" sz="1600" dirty="0" err="1"/>
              <a:t>gw</a:t>
            </a:r>
            <a:r>
              <a:rPr lang="en-US" sz="1600" dirty="0"/>
              <a:t>.*"</a:t>
            </a:r>
            <a:endParaRPr lang="en-US" sz="1600" dirty="0" smtClean="0"/>
          </a:p>
          <a:p>
            <a:r>
              <a:rPr lang="en-US" dirty="0"/>
              <a:t>org.osgi.framework.bootdelegation=org.jacoco</a:t>
            </a:r>
            <a:r>
              <a:rPr lang="en-US" dirty="0" smtClean="0"/>
              <a:t>.*</a:t>
            </a:r>
          </a:p>
        </p:txBody>
      </p:sp>
    </p:spTree>
    <p:extLst>
      <p:ext uri="{BB962C8B-B14F-4D97-AF65-F5344CB8AC3E}">
        <p14:creationId xmlns:p14="http://schemas.microsoft.com/office/powerpoint/2010/main" val="3986918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lots of Suites with coverage</a:t>
            </a:r>
            <a:endParaRPr lang="en-US" dirty="0"/>
          </a:p>
        </p:txBody>
      </p:sp>
      <p:sp>
        <p:nvSpPr>
          <p:cNvPr id="3" name="Content Placeholder 2"/>
          <p:cNvSpPr>
            <a:spLocks noGrp="1"/>
          </p:cNvSpPr>
          <p:nvPr>
            <p:ph idx="1"/>
          </p:nvPr>
        </p:nvSpPr>
        <p:spPr/>
        <p:txBody>
          <a:bodyPr/>
          <a:lstStyle/>
          <a:p>
            <a:r>
              <a:rPr lang="en-US" dirty="0" err="1"/>
              <a:t>j</a:t>
            </a:r>
            <a:r>
              <a:rPr lang="en-US" dirty="0" err="1" smtClean="0"/>
              <a:t>acoco</a:t>
            </a:r>
            <a:r>
              <a:rPr lang="en-US" dirty="0" smtClean="0"/>
              <a:t>/bin/</a:t>
            </a:r>
            <a:r>
              <a:rPr lang="en-US" dirty="0" err="1" smtClean="0"/>
              <a:t>runSuites</a:t>
            </a:r>
            <a:r>
              <a:rPr lang="en-US" dirty="0" smtClean="0"/>
              <a:t> executes up to n </a:t>
            </a:r>
            <a:r>
              <a:rPr lang="en-US" dirty="0" err="1" smtClean="0"/>
              <a:t>Gitmos</a:t>
            </a:r>
            <a:r>
              <a:rPr lang="en-US" dirty="0" smtClean="0"/>
              <a:t> in parallel</a:t>
            </a:r>
          </a:p>
          <a:p>
            <a:r>
              <a:rPr lang="en-US" dirty="0" smtClean="0"/>
              <a:t>How to write a shell script that limits the number of parallel processes? Trap CHLD</a:t>
            </a:r>
          </a:p>
          <a:p>
            <a:r>
              <a:rPr lang="en-US" dirty="0" err="1" smtClean="0">
                <a:latin typeface="Consolas" pitchFamily="49" charset="0"/>
                <a:cs typeface="Consolas" pitchFamily="49" charset="0"/>
              </a:rPr>
              <a:t>gitmo</a:t>
            </a:r>
            <a:r>
              <a:rPr lang="en-US" dirty="0" smtClean="0">
                <a:latin typeface="Consolas" pitchFamily="49" charset="0"/>
                <a:cs typeface="Consolas" pitchFamily="49" charset="0"/>
              </a:rPr>
              <a:t> –coverage -</a:t>
            </a:r>
            <a:r>
              <a:rPr lang="en-US" dirty="0">
                <a:latin typeface="Consolas" pitchFamily="49" charset="0"/>
                <a:cs typeface="Consolas" pitchFamily="49" charset="0"/>
              </a:rPr>
              <a:t>branch </a:t>
            </a:r>
            <a:r>
              <a:rPr lang="en-US" dirty="0" err="1">
                <a:latin typeface="Consolas" pitchFamily="49" charset="0"/>
                <a:cs typeface="Consolas" pitchFamily="49" charset="0"/>
              </a:rPr>
              <a:t>eng_emerald_pl_ready_merge</a:t>
            </a:r>
            <a:r>
              <a:rPr lang="en-US" dirty="0">
                <a:latin typeface="Consolas" pitchFamily="49" charset="0"/>
                <a:cs typeface="Consolas" pitchFamily="49" charset="0"/>
              </a:rPr>
              <a:t> -change $change -suite $suite </a:t>
            </a:r>
            <a:r>
              <a:rPr lang="nb-NO" dirty="0" smtClean="0">
                <a:latin typeface="Consolas" pitchFamily="49" charset="0"/>
                <a:cs typeface="Consolas" pitchFamily="49" charset="0"/>
              </a:rPr>
              <a:t>-perm </a:t>
            </a:r>
            <a:r>
              <a:rPr lang="nb-NO" dirty="0">
                <a:latin typeface="Consolas" pitchFamily="49" charset="0"/>
                <a:cs typeface="Consolas" pitchFamily="49" charset="0"/>
              </a:rPr>
              <a:t>399 -mem </a:t>
            </a:r>
            <a:r>
              <a:rPr lang="nb-NO" dirty="0" smtClean="0">
                <a:latin typeface="Consolas" pitchFamily="49" charset="0"/>
                <a:cs typeface="Consolas" pitchFamily="49" charset="0"/>
              </a:rPr>
              <a:t>1399</a:t>
            </a:r>
            <a:endParaRPr lang="nb-NO" dirty="0">
              <a:latin typeface="Consolas" pitchFamily="49" charset="0"/>
              <a:cs typeface="Consolas" pitchFamily="49" charset="0"/>
            </a:endParaRPr>
          </a:p>
          <a:p>
            <a:r>
              <a:rPr lang="en-US" dirty="0" err="1" smtClean="0">
                <a:latin typeface="Consolas" pitchFamily="49" charset="0"/>
                <a:cs typeface="Consolas" pitchFamily="49" charset="0"/>
              </a:rPr>
              <a:t>cp</a:t>
            </a:r>
            <a:r>
              <a:rPr lang="en-US" dirty="0" smtClean="0">
                <a:latin typeface="Consolas" pitchFamily="49" charset="0"/>
                <a:cs typeface="Consolas" pitchFamily="49" charset="0"/>
              </a:rPr>
              <a:t> </a:t>
            </a:r>
            <a:r>
              <a:rPr lang="en-US" dirty="0">
                <a:latin typeface="Consolas" pitchFamily="49" charset="0"/>
                <a:cs typeface="Consolas" pitchFamily="49" charset="0"/>
              </a:rPr>
              <a:t>/</a:t>
            </a:r>
            <a:r>
              <a:rPr lang="en-US" dirty="0" err="1">
                <a:latin typeface="Consolas" pitchFamily="49" charset="0"/>
                <a:cs typeface="Consolas" pitchFamily="49" charset="0"/>
              </a:rPr>
              <a:t>gitmo</a:t>
            </a:r>
            <a:r>
              <a:rPr lang="en-US" dirty="0">
                <a:latin typeface="Consolas" pitchFamily="49" charset="0"/>
                <a:cs typeface="Consolas" pitchFamily="49" charset="0"/>
              </a:rPr>
              <a:t>/auto/instance${</a:t>
            </a:r>
            <a:r>
              <a:rPr lang="en-US" dirty="0" err="1">
                <a:latin typeface="Consolas" pitchFamily="49" charset="0"/>
                <a:cs typeface="Consolas" pitchFamily="49" charset="0"/>
              </a:rPr>
              <a:t>num</a:t>
            </a:r>
            <a:r>
              <a:rPr lang="en-US" dirty="0">
                <a:latin typeface="Consolas" pitchFamily="49" charset="0"/>
                <a:cs typeface="Consolas" pitchFamily="49" charset="0"/>
              </a:rPr>
              <a:t>}/results/*.exec ~/</a:t>
            </a:r>
            <a:r>
              <a:rPr lang="en-US" dirty="0" smtClean="0">
                <a:latin typeface="Consolas" pitchFamily="49" charset="0"/>
                <a:cs typeface="Consolas" pitchFamily="49" charset="0"/>
              </a:rPr>
              <a:t>coverage-results </a:t>
            </a:r>
            <a:endParaRPr lang="en-US" dirty="0">
              <a:latin typeface="Consolas" pitchFamily="49" charset="0"/>
              <a:cs typeface="Consolas" pitchFamily="49" charset="0"/>
            </a:endParaRPr>
          </a:p>
        </p:txBody>
      </p:sp>
    </p:spTree>
    <p:extLst>
      <p:ext uri="{BB962C8B-B14F-4D97-AF65-F5344CB8AC3E}">
        <p14:creationId xmlns:p14="http://schemas.microsoft.com/office/powerpoint/2010/main" val="16645497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a:t>
            </a:r>
            <a:r>
              <a:rPr lang="en-US" baseline="0" dirty="0" smtClean="0"/>
              <a:t> Reports</a:t>
            </a:r>
            <a:endParaRPr lang="en-US" dirty="0"/>
          </a:p>
        </p:txBody>
      </p:sp>
      <p:sp>
        <p:nvSpPr>
          <p:cNvPr id="3" name="Content Placeholder 2"/>
          <p:cNvSpPr>
            <a:spLocks noGrp="1"/>
          </p:cNvSpPr>
          <p:nvPr>
            <p:ph idx="1"/>
          </p:nvPr>
        </p:nvSpPr>
        <p:spPr/>
        <p:txBody>
          <a:bodyPr/>
          <a:lstStyle/>
          <a:p>
            <a:r>
              <a:rPr lang="en-US" dirty="0" err="1" smtClean="0"/>
              <a:t>sqlreport</a:t>
            </a:r>
            <a:r>
              <a:rPr lang="en-US" dirty="0" smtClean="0"/>
              <a:t> to export coverage data into tables.</a:t>
            </a:r>
          </a:p>
          <a:p>
            <a:r>
              <a:rPr lang="en-US" dirty="0" smtClean="0"/>
              <a:t>Excel to inspect package-level results.</a:t>
            </a:r>
          </a:p>
          <a:p>
            <a:r>
              <a:rPr lang="en-US" dirty="0" err="1" smtClean="0"/>
              <a:t>sourcereport</a:t>
            </a:r>
            <a:r>
              <a:rPr lang="en-US" dirty="0" smtClean="0"/>
              <a:t> to aggregate the line-level coverage.</a:t>
            </a:r>
          </a:p>
        </p:txBody>
      </p:sp>
      <p:sp>
        <p:nvSpPr>
          <p:cNvPr id="5" name="TextBox 4"/>
          <p:cNvSpPr txBox="1"/>
          <p:nvPr/>
        </p:nvSpPr>
        <p:spPr>
          <a:xfrm>
            <a:off x="619991" y="4562410"/>
            <a:ext cx="726481" cy="369332"/>
          </a:xfrm>
          <a:prstGeom prst="rect">
            <a:avLst/>
          </a:prstGeom>
          <a:noFill/>
        </p:spPr>
        <p:txBody>
          <a:bodyPr wrap="none" rtlCol="0">
            <a:spAutoFit/>
          </a:bodyPr>
          <a:lstStyle/>
          <a:p>
            <a:r>
              <a:rPr lang="en-US" dirty="0" smtClean="0"/>
              <a:t>Code</a:t>
            </a:r>
            <a:endParaRPr lang="en-US" dirty="0"/>
          </a:p>
        </p:txBody>
      </p:sp>
      <p:pic>
        <p:nvPicPr>
          <p:cNvPr id="2052" name="Picture 4" descr="http://www.teechworld.com/wp-content/uploads/2011/12/java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91" y="5019610"/>
            <a:ext cx="1600200" cy="13460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686791" y="4486794"/>
            <a:ext cx="1295400" cy="369332"/>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en-US" dirty="0" smtClean="0"/>
              <a:t>Agent</a:t>
            </a:r>
            <a:endParaRPr lang="en-US" dirty="0"/>
          </a:p>
        </p:txBody>
      </p:sp>
      <p:cxnSp>
        <p:nvCxnSpPr>
          <p:cNvPr id="9" name="Straight Arrow Connector 8"/>
          <p:cNvCxnSpPr>
            <a:stCxn id="6" idx="2"/>
            <a:endCxn id="12" idx="0"/>
          </p:cNvCxnSpPr>
          <p:nvPr/>
        </p:nvCxnSpPr>
        <p:spPr>
          <a:xfrm>
            <a:off x="2334491" y="4856126"/>
            <a:ext cx="0" cy="6206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200400" y="4662855"/>
            <a:ext cx="1447800"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err="1" smtClean="0"/>
              <a:t>sqlreport</a:t>
            </a:r>
            <a:endParaRPr lang="en-US" dirty="0"/>
          </a:p>
        </p:txBody>
      </p:sp>
      <p:sp>
        <p:nvSpPr>
          <p:cNvPr id="12" name="Flowchart: Document 11"/>
          <p:cNvSpPr/>
          <p:nvPr/>
        </p:nvSpPr>
        <p:spPr>
          <a:xfrm>
            <a:off x="1953491" y="5476810"/>
            <a:ext cx="762000" cy="76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dirty="0" smtClean="0"/>
              <a:t>exec</a:t>
            </a:r>
            <a:endParaRPr lang="en-US" dirty="0"/>
          </a:p>
        </p:txBody>
      </p:sp>
      <p:sp>
        <p:nvSpPr>
          <p:cNvPr id="15" name="Flowchart: Document 14"/>
          <p:cNvSpPr/>
          <p:nvPr/>
        </p:nvSpPr>
        <p:spPr>
          <a:xfrm>
            <a:off x="1128453" y="3495610"/>
            <a:ext cx="762000" cy="76200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.class</a:t>
            </a:r>
            <a:endParaRPr lang="en-US" dirty="0"/>
          </a:p>
        </p:txBody>
      </p:sp>
      <p:cxnSp>
        <p:nvCxnSpPr>
          <p:cNvPr id="14" name="Straight Arrow Connector 13"/>
          <p:cNvCxnSpPr>
            <a:stCxn id="15" idx="3"/>
            <a:endCxn id="10" idx="0"/>
          </p:cNvCxnSpPr>
          <p:nvPr/>
        </p:nvCxnSpPr>
        <p:spPr>
          <a:xfrm>
            <a:off x="1890453" y="3876610"/>
            <a:ext cx="2033847" cy="7862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3"/>
            <a:endCxn id="10" idx="2"/>
          </p:cNvCxnSpPr>
          <p:nvPr/>
        </p:nvCxnSpPr>
        <p:spPr>
          <a:xfrm flipV="1">
            <a:off x="2715491" y="5032187"/>
            <a:ext cx="1208809" cy="8256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20" idx="1"/>
          </p:cNvCxnSpPr>
          <p:nvPr/>
        </p:nvCxnSpPr>
        <p:spPr>
          <a:xfrm flipV="1">
            <a:off x="4648200" y="4244139"/>
            <a:ext cx="525089" cy="603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Flowchart: Internal Storage 19"/>
          <p:cNvSpPr/>
          <p:nvPr/>
        </p:nvSpPr>
        <p:spPr>
          <a:xfrm>
            <a:off x="5173289" y="3748839"/>
            <a:ext cx="1532311" cy="990600"/>
          </a:xfrm>
          <a:prstGeom prst="flowChartInternalStorag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Source coverage</a:t>
            </a:r>
            <a:endParaRPr lang="en-US" dirty="0"/>
          </a:p>
        </p:txBody>
      </p:sp>
      <p:sp>
        <p:nvSpPr>
          <p:cNvPr id="25" name="Flowchart: Internal Storage 24"/>
          <p:cNvSpPr/>
          <p:nvPr/>
        </p:nvSpPr>
        <p:spPr>
          <a:xfrm>
            <a:off x="5176059" y="5295515"/>
            <a:ext cx="1529541" cy="990600"/>
          </a:xfrm>
          <a:prstGeom prst="flowChartInternalStorag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smtClean="0"/>
              <a:t>Package coverage</a:t>
            </a:r>
            <a:endParaRPr lang="en-US" dirty="0"/>
          </a:p>
        </p:txBody>
      </p:sp>
      <p:cxnSp>
        <p:nvCxnSpPr>
          <p:cNvPr id="26" name="Straight Arrow Connector 25"/>
          <p:cNvCxnSpPr>
            <a:stCxn id="10" idx="3"/>
            <a:endCxn id="25" idx="1"/>
          </p:cNvCxnSpPr>
          <p:nvPr/>
        </p:nvCxnSpPr>
        <p:spPr>
          <a:xfrm>
            <a:off x="4648200" y="4847521"/>
            <a:ext cx="527859" cy="94329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054" name="Picture 6" descr="https://encrypted-tbn0.google.com/images?q=tbn:ANd9GcTV0v-E24KXwRVgjH-d_FQCW0BEYnUrId6NzKHQITtwPftLrt5Pw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6591" y="5216361"/>
            <a:ext cx="952500" cy="9525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p:cNvCxnSpPr>
            <a:stCxn id="25" idx="3"/>
            <a:endCxn id="2054" idx="1"/>
          </p:cNvCxnSpPr>
          <p:nvPr/>
        </p:nvCxnSpPr>
        <p:spPr>
          <a:xfrm flipV="1">
            <a:off x="6705600" y="5692611"/>
            <a:ext cx="1000991" cy="982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982690" y="4059473"/>
            <a:ext cx="1551709"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err="1" smtClean="0"/>
              <a:t>sourcereport</a:t>
            </a:r>
            <a:endParaRPr lang="en-US" dirty="0"/>
          </a:p>
        </p:txBody>
      </p:sp>
      <p:cxnSp>
        <p:nvCxnSpPr>
          <p:cNvPr id="2051" name="Straight Arrow Connector 2050"/>
          <p:cNvCxnSpPr>
            <a:stCxn id="20" idx="3"/>
            <a:endCxn id="36" idx="1"/>
          </p:cNvCxnSpPr>
          <p:nvPr/>
        </p:nvCxnSpPr>
        <p:spPr>
          <a:xfrm>
            <a:off x="6705600" y="4244139"/>
            <a:ext cx="27709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55" name="Straight Arrow Connector 2054"/>
          <p:cNvCxnSpPr>
            <a:stCxn id="36" idx="2"/>
            <a:endCxn id="2054" idx="0"/>
          </p:cNvCxnSpPr>
          <p:nvPr/>
        </p:nvCxnSpPr>
        <p:spPr>
          <a:xfrm>
            <a:off x="7758545" y="4428805"/>
            <a:ext cx="424296" cy="7875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039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sqlreport</a:t>
            </a:r>
            <a:r>
              <a:rPr lang="en-US" dirty="0" smtClean="0"/>
              <a:t> Options</a:t>
            </a:r>
            <a:endParaRPr lang="en-US" dirty="0"/>
          </a:p>
        </p:txBody>
      </p:sp>
      <p:sp>
        <p:nvSpPr>
          <p:cNvPr id="3" name="Content Placeholder 2"/>
          <p:cNvSpPr>
            <a:spLocks noGrp="1"/>
          </p:cNvSpPr>
          <p:nvPr>
            <p:ph idx="1"/>
          </p:nvPr>
        </p:nvSpPr>
        <p:spPr>
          <a:xfrm>
            <a:off x="152400" y="1981200"/>
            <a:ext cx="8839200" cy="4525963"/>
          </a:xfrm>
        </p:spPr>
        <p:txBody>
          <a:bodyPr>
            <a:normAutofit fontScale="62500" lnSpcReduction="20000"/>
          </a:bodyPr>
          <a:lstStyle/>
          <a:p>
            <a:pPr marL="0" indent="0">
              <a:buNone/>
            </a:pPr>
            <a:r>
              <a:rPr lang="en-US" dirty="0">
                <a:latin typeface="Consolas" pitchFamily="49" charset="0"/>
                <a:cs typeface="Consolas" pitchFamily="49" charset="0"/>
              </a:rPr>
              <a:t>Usage: &lt;main class&gt; [options] Gitmo result directory - just one</a:t>
            </a:r>
          </a:p>
          <a:p>
            <a:pPr marL="0" indent="0">
              <a:buNone/>
            </a:pPr>
            <a:r>
              <a:rPr lang="en-US" dirty="0">
                <a:latin typeface="Consolas" pitchFamily="49" charset="0"/>
                <a:cs typeface="Consolas" pitchFamily="49" charset="0"/>
              </a:rPr>
              <a:t>  Options:</a:t>
            </a:r>
          </a:p>
          <a:p>
            <a:pPr marL="0" indent="0">
              <a:buNone/>
            </a:pPr>
            <a:r>
              <a:rPr lang="en-US" dirty="0">
                <a:latin typeface="Consolas" pitchFamily="49" charset="0"/>
                <a:cs typeface="Consolas" pitchFamily="49" charset="0"/>
              </a:rPr>
              <a:t>  * -branch, -b              branch name; e.g. d-</a:t>
            </a:r>
            <a:r>
              <a:rPr lang="en-US" dirty="0" err="1">
                <a:latin typeface="Consolas" pitchFamily="49" charset="0"/>
                <a:cs typeface="Consolas" pitchFamily="49" charset="0"/>
              </a:rPr>
              <a:t>pl</a:t>
            </a:r>
            <a:r>
              <a:rPr lang="en-US" dirty="0">
                <a:latin typeface="Consolas" pitchFamily="49" charset="0"/>
                <a:cs typeface="Consolas" pitchFamily="49" charset="0"/>
              </a:rPr>
              <a:t>-merge</a:t>
            </a:r>
          </a:p>
          <a:p>
            <a:pPr marL="0" indent="0">
              <a:buNone/>
            </a:pPr>
            <a:r>
              <a:rPr lang="en-US" dirty="0">
                <a:latin typeface="Consolas" pitchFamily="49" charset="0"/>
                <a:cs typeface="Consolas" pitchFamily="49" charset="0"/>
              </a:rPr>
              <a:t>                             Default:</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changelist</a:t>
            </a:r>
            <a:r>
              <a:rPr lang="en-US" dirty="0">
                <a:latin typeface="Consolas" pitchFamily="49" charset="0"/>
                <a:cs typeface="Consolas" pitchFamily="49" charset="0"/>
              </a:rPr>
              <a:t>, -c          change list number; e.g. 443211</a:t>
            </a:r>
          </a:p>
          <a:p>
            <a:pPr marL="0" indent="0">
              <a:buNone/>
            </a:pPr>
            <a:r>
              <a:rPr lang="en-US" dirty="0">
                <a:latin typeface="Consolas" pitchFamily="49" charset="0"/>
                <a:cs typeface="Consolas" pitchFamily="49" charset="0"/>
              </a:rPr>
              <a:t>                             Default:</a:t>
            </a:r>
          </a:p>
          <a:p>
            <a:pPr marL="0" indent="0">
              <a:buNone/>
            </a:pPr>
            <a:r>
              <a:rPr lang="en-US" dirty="0">
                <a:latin typeface="Consolas" pitchFamily="49" charset="0"/>
                <a:cs typeface="Consolas" pitchFamily="49" charset="0"/>
              </a:rPr>
              <a:t>  * -</a:t>
            </a:r>
            <a:r>
              <a:rPr lang="en-US" dirty="0" err="1">
                <a:latin typeface="Consolas" pitchFamily="49" charset="0"/>
                <a:cs typeface="Consolas" pitchFamily="49" charset="0"/>
              </a:rPr>
              <a:t>classesdir</a:t>
            </a:r>
            <a:r>
              <a:rPr lang="en-US" dirty="0">
                <a:latin typeface="Consolas" pitchFamily="49" charset="0"/>
                <a:cs typeface="Consolas" pitchFamily="49" charset="0"/>
              </a:rPr>
              <a:t>              class directory, jar file. Can occur multiple times</a:t>
            </a:r>
          </a:p>
          <a:p>
            <a:pPr marL="0" indent="0">
              <a:buNone/>
            </a:pPr>
            <a:r>
              <a:rPr lang="en-US" dirty="0">
                <a:latin typeface="Consolas" pitchFamily="49" charset="0"/>
                <a:cs typeface="Consolas" pitchFamily="49" charset="0"/>
              </a:rPr>
              <a:t>                             Default: []</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createTables</a:t>
            </a:r>
            <a:r>
              <a:rPr lang="en-US" dirty="0">
                <a:latin typeface="Consolas" pitchFamily="49" charset="0"/>
                <a:cs typeface="Consolas" pitchFamily="49" charset="0"/>
              </a:rPr>
              <a:t>            create the tables to write into before running.</a:t>
            </a:r>
          </a:p>
          <a:p>
            <a:pPr marL="0" indent="0">
              <a:buNone/>
            </a:pPr>
            <a:r>
              <a:rPr lang="en-US" dirty="0">
                <a:latin typeface="Consolas" pitchFamily="49" charset="0"/>
                <a:cs typeface="Consolas" pitchFamily="49" charset="0"/>
              </a:rPr>
              <a:t>                             needs DDL permissions.</a:t>
            </a:r>
          </a:p>
          <a:p>
            <a:pPr marL="0" indent="0">
              <a:buNone/>
            </a:pPr>
            <a:r>
              <a:rPr lang="en-US" dirty="0">
                <a:latin typeface="Consolas" pitchFamily="49" charset="0"/>
                <a:cs typeface="Consolas" pitchFamily="49" charset="0"/>
              </a:rPr>
              <a:t>                             Default: false</a:t>
            </a:r>
          </a:p>
          <a:p>
            <a:pPr marL="0" indent="0">
              <a:buNone/>
            </a:pPr>
            <a:r>
              <a:rPr lang="en-US" dirty="0">
                <a:latin typeface="Consolas" pitchFamily="49" charset="0"/>
                <a:cs typeface="Consolas" pitchFamily="49" charset="0"/>
              </a:rPr>
              <a:t>    -debug                   </a:t>
            </a:r>
            <a:r>
              <a:rPr lang="en-US" dirty="0" err="1">
                <a:latin typeface="Consolas" pitchFamily="49" charset="0"/>
                <a:cs typeface="Consolas" pitchFamily="49" charset="0"/>
              </a:rPr>
              <a:t>Debug</a:t>
            </a:r>
            <a:r>
              <a:rPr lang="en-US" dirty="0">
                <a:latin typeface="Consolas" pitchFamily="49" charset="0"/>
                <a:cs typeface="Consolas" pitchFamily="49" charset="0"/>
              </a:rPr>
              <a:t> mode</a:t>
            </a:r>
          </a:p>
          <a:p>
            <a:pPr marL="0" indent="0">
              <a:buNone/>
            </a:pPr>
            <a:r>
              <a:rPr lang="en-US" dirty="0">
                <a:latin typeface="Consolas" pitchFamily="49" charset="0"/>
                <a:cs typeface="Consolas" pitchFamily="49" charset="0"/>
              </a:rPr>
              <a:t>                             Default: false</a:t>
            </a:r>
          </a:p>
          <a:p>
            <a:pPr marL="0" indent="0">
              <a:buNone/>
            </a:pPr>
            <a:r>
              <a:rPr lang="en-US" dirty="0">
                <a:latin typeface="Consolas" pitchFamily="49" charset="0"/>
                <a:cs typeface="Consolas" pitchFamily="49" charset="0"/>
              </a:rPr>
              <a:t>  * -</a:t>
            </a:r>
            <a:r>
              <a:rPr lang="en-US" dirty="0" err="1">
                <a:latin typeface="Consolas" pitchFamily="49" charset="0"/>
                <a:cs typeface="Consolas" pitchFamily="49" charset="0"/>
              </a:rPr>
              <a:t>execfile</a:t>
            </a:r>
            <a:r>
              <a:rPr lang="en-US" dirty="0">
                <a:latin typeface="Consolas" pitchFamily="49" charset="0"/>
                <a:cs typeface="Consolas" pitchFamily="49" charset="0"/>
              </a:rPr>
              <a:t>, -e            </a:t>
            </a:r>
            <a:r>
              <a:rPr lang="en-US" dirty="0" err="1">
                <a:latin typeface="Consolas" pitchFamily="49" charset="0"/>
                <a:cs typeface="Consolas" pitchFamily="49" charset="0"/>
              </a:rPr>
              <a:t>Jacoco</a:t>
            </a:r>
            <a:r>
              <a:rPr lang="en-US" dirty="0">
                <a:latin typeface="Consolas" pitchFamily="49" charset="0"/>
                <a:cs typeface="Consolas" pitchFamily="49" charset="0"/>
              </a:rPr>
              <a:t> execution file name</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jdbcconnection</a:t>
            </a:r>
            <a:r>
              <a:rPr lang="en-US" dirty="0">
                <a:latin typeface="Consolas" pitchFamily="49" charset="0"/>
                <a:cs typeface="Consolas" pitchFamily="49" charset="0"/>
              </a:rPr>
              <a:t>, -</a:t>
            </a:r>
            <a:r>
              <a:rPr lang="en-US" dirty="0" err="1">
                <a:latin typeface="Consolas" pitchFamily="49" charset="0"/>
                <a:cs typeface="Consolas" pitchFamily="49" charset="0"/>
              </a:rPr>
              <a:t>jdbc</a:t>
            </a:r>
            <a:r>
              <a:rPr lang="en-US" dirty="0">
                <a:latin typeface="Consolas" pitchFamily="49" charset="0"/>
                <a:cs typeface="Consolas" pitchFamily="49" charset="0"/>
              </a:rPr>
              <a:t>   JDBC connection string</a:t>
            </a:r>
          </a:p>
          <a:p>
            <a:pPr marL="0" indent="0">
              <a:buNone/>
            </a:pPr>
            <a:r>
              <a:rPr lang="en-US" dirty="0">
                <a:latin typeface="Consolas" pitchFamily="49" charset="0"/>
                <a:cs typeface="Consolas" pitchFamily="49" charset="0"/>
              </a:rPr>
              <a:t>    -</a:t>
            </a:r>
            <a:r>
              <a:rPr lang="en-US" dirty="0" err="1">
                <a:latin typeface="Consolas" pitchFamily="49" charset="0"/>
                <a:cs typeface="Consolas" pitchFamily="49" charset="0"/>
              </a:rPr>
              <a:t>runDate</a:t>
            </a:r>
            <a:r>
              <a:rPr lang="en-US" dirty="0">
                <a:latin typeface="Consolas" pitchFamily="49" charset="0"/>
                <a:cs typeface="Consolas" pitchFamily="49" charset="0"/>
              </a:rPr>
              <a:t>                 suite run date YYYY/MM/DD</a:t>
            </a:r>
          </a:p>
          <a:p>
            <a:pPr marL="0" indent="0">
              <a:buNone/>
            </a:pPr>
            <a:r>
              <a:rPr lang="en-US" dirty="0">
                <a:latin typeface="Consolas" pitchFamily="49" charset="0"/>
                <a:cs typeface="Consolas" pitchFamily="49" charset="0"/>
              </a:rPr>
              <a:t>  * -suite, -s               suite name; e.g. plv3barebones</a:t>
            </a:r>
          </a:p>
        </p:txBody>
      </p:sp>
    </p:spTree>
    <p:extLst>
      <p:ext uri="{BB962C8B-B14F-4D97-AF65-F5344CB8AC3E}">
        <p14:creationId xmlns:p14="http://schemas.microsoft.com/office/powerpoint/2010/main" val="76348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a:t>
            </a:r>
            <a:r>
              <a:rPr lang="en-US" baseline="0" dirty="0" smtClean="0"/>
              <a:t> “Reports” From </a:t>
            </a:r>
            <a:r>
              <a:rPr lang="en-US" baseline="0" dirty="0" err="1" smtClean="0"/>
              <a:t>Jacoco</a:t>
            </a:r>
            <a:r>
              <a:rPr lang="en-US" dirty="0" smtClean="0"/>
              <a:t> to DB</a:t>
            </a:r>
            <a:endParaRPr lang="en-US" dirty="0"/>
          </a:p>
        </p:txBody>
      </p:sp>
      <p:sp>
        <p:nvSpPr>
          <p:cNvPr id="3" name="Content Placeholder 2"/>
          <p:cNvSpPr>
            <a:spLocks noGrp="1"/>
          </p:cNvSpPr>
          <p:nvPr>
            <p:ph idx="1"/>
          </p:nvPr>
        </p:nvSpPr>
        <p:spPr/>
        <p:txBody>
          <a:bodyPr/>
          <a:lstStyle/>
          <a:p>
            <a:r>
              <a:rPr lang="en-US" dirty="0" smtClean="0"/>
              <a:t>Run </a:t>
            </a:r>
            <a:r>
              <a:rPr lang="en-US" dirty="0" err="1" smtClean="0"/>
              <a:t>sqlreport</a:t>
            </a:r>
            <a:endParaRPr lang="en-US" dirty="0" smtClean="0"/>
          </a:p>
          <a:p>
            <a:r>
              <a:rPr lang="en-US" dirty="0" smtClean="0"/>
              <a:t>First run with –</a:t>
            </a:r>
            <a:r>
              <a:rPr lang="en-US" dirty="0" err="1" smtClean="0"/>
              <a:t>createTables</a:t>
            </a:r>
            <a:endParaRPr lang="en-US" dirty="0" smtClean="0"/>
          </a:p>
          <a:p>
            <a:r>
              <a:rPr lang="en-US" dirty="0" smtClean="0"/>
              <a:t>Needs working –</a:t>
            </a:r>
            <a:r>
              <a:rPr lang="en-US" dirty="0" err="1" smtClean="0"/>
              <a:t>jdbc</a:t>
            </a:r>
            <a:r>
              <a:rPr lang="en-US" dirty="0" smtClean="0"/>
              <a:t> parameter</a:t>
            </a:r>
          </a:p>
          <a:p>
            <a:r>
              <a:rPr lang="en-US" dirty="0" smtClean="0"/>
              <a:t>Two fact tables are being filled:</a:t>
            </a:r>
          </a:p>
          <a:p>
            <a:pPr lvl="1"/>
            <a:r>
              <a:rPr lang="en-US" dirty="0" smtClean="0"/>
              <a:t>PACKAGE_COVERAGE</a:t>
            </a:r>
          </a:p>
          <a:p>
            <a:pPr lvl="1"/>
            <a:r>
              <a:rPr lang="en-US" dirty="0" smtClean="0"/>
              <a:t>SOURCE_COVERAGE</a:t>
            </a:r>
            <a:endParaRPr lang="en-US"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91" y="4429285"/>
            <a:ext cx="9144000" cy="2000571"/>
          </a:xfrm>
          <a:prstGeom prst="rect">
            <a:avLst/>
          </a:prstGeom>
        </p:spPr>
      </p:pic>
    </p:spTree>
    <p:extLst>
      <p:ext uri="{BB962C8B-B14F-4D97-AF65-F5344CB8AC3E}">
        <p14:creationId xmlns:p14="http://schemas.microsoft.com/office/powerpoint/2010/main" val="6193565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6.staticflickr.com/5304/5889234860_0308b4aa84_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828800"/>
            <a:ext cx="9144000" cy="97536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rot="2022572">
            <a:off x="457201" y="1295400"/>
            <a:ext cx="8229600" cy="1600200"/>
          </a:xfrm>
          <a:solidFill>
            <a:srgbClr val="E4E9EF">
              <a:alpha val="58824"/>
            </a:srgbClr>
          </a:solidFill>
        </p:spPr>
        <p:txBody>
          <a:bodyPr anchor="ctr"/>
          <a:lstStyle/>
          <a:p>
            <a:r>
              <a:rPr lang="en-US" dirty="0" smtClean="0"/>
              <a:t>Work In Progress</a:t>
            </a:r>
            <a:endParaRPr lang="en-US" dirty="0"/>
          </a:p>
        </p:txBody>
      </p:sp>
      <p:pic>
        <p:nvPicPr>
          <p:cNvPr id="4" name="Picture 2" descr="C:\Users\mstein\AppData\Local\Microsoft\Windows\Temporary Internet Files\Content.IE5\G45QEIXU\MC900150447[1].wmf"/>
          <p:cNvPicPr>
            <a:picLocks noChangeAspect="1" noChangeArrowheads="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91400" y="5074390"/>
            <a:ext cx="1352550" cy="1827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2527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 to a Database</a:t>
            </a:r>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0162" y="1600200"/>
            <a:ext cx="6782336" cy="5029200"/>
          </a:xfrm>
        </p:spPr>
      </p:pic>
    </p:spTree>
    <p:extLst>
      <p:ext uri="{BB962C8B-B14F-4D97-AF65-F5344CB8AC3E}">
        <p14:creationId xmlns:p14="http://schemas.microsoft.com/office/powerpoint/2010/main" val="2932220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PACKAGE COVERAGE</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2057400"/>
            <a:ext cx="8229600" cy="1343024"/>
          </a:xfrm>
        </p:spPr>
      </p:pic>
      <p:sp>
        <p:nvSpPr>
          <p:cNvPr id="5" name="TextBox 4"/>
          <p:cNvSpPr txBox="1"/>
          <p:nvPr/>
        </p:nvSpPr>
        <p:spPr>
          <a:xfrm>
            <a:off x="685800" y="3810000"/>
            <a:ext cx="7848600" cy="1477328"/>
          </a:xfrm>
          <a:prstGeom prst="rect">
            <a:avLst/>
          </a:prstGeom>
          <a:noFill/>
        </p:spPr>
        <p:txBody>
          <a:bodyPr wrap="square" rtlCol="0">
            <a:spAutoFit/>
          </a:bodyPr>
          <a:lstStyle/>
          <a:p>
            <a:r>
              <a:rPr lang="en-US" dirty="0" err="1" smtClean="0"/>
              <a:t>p.package</a:t>
            </a:r>
            <a:r>
              <a:rPr lang="en-US" dirty="0"/>
              <a:t>, </a:t>
            </a:r>
            <a:r>
              <a:rPr lang="en-US" dirty="0" err="1"/>
              <a:t>f.class</a:t>
            </a:r>
            <a:r>
              <a:rPr lang="en-US" dirty="0"/>
              <a:t>, </a:t>
            </a:r>
            <a:r>
              <a:rPr lang="en-US" dirty="0" err="1"/>
              <a:t>c.changelist</a:t>
            </a:r>
            <a:r>
              <a:rPr lang="en-US" dirty="0"/>
              <a:t>, </a:t>
            </a:r>
            <a:r>
              <a:rPr lang="en-US" dirty="0" err="1"/>
              <a:t>b.branch</a:t>
            </a:r>
            <a:r>
              <a:rPr lang="en-US" dirty="0"/>
              <a:t>, </a:t>
            </a:r>
            <a:r>
              <a:rPr lang="en-US" dirty="0" err="1"/>
              <a:t>s.suite</a:t>
            </a:r>
            <a:r>
              <a:rPr lang="en-US" dirty="0"/>
              <a:t>, </a:t>
            </a:r>
            <a:r>
              <a:rPr lang="en-US" dirty="0" err="1"/>
              <a:t>suite_run_date</a:t>
            </a:r>
            <a:r>
              <a:rPr lang="en-US" dirty="0"/>
              <a:t>,</a:t>
            </a:r>
          </a:p>
          <a:p>
            <a:r>
              <a:rPr lang="en-US" dirty="0" smtClean="0"/>
              <a:t>BRANCH_COVERED</a:t>
            </a:r>
            <a:r>
              <a:rPr lang="en-US" dirty="0"/>
              <a:t>, BRANCH_MISSED, COMPLEXITY_COVERED, COMPLEXITY_MISSED, INSTRUCTION_COVERED, INSTRUCTION_MISSED, LINE_COVERED, LINE_MISSED, METHOD_COVERED, METHOD_MISSED </a:t>
            </a:r>
          </a:p>
        </p:txBody>
      </p:sp>
    </p:spTree>
    <p:extLst>
      <p:ext uri="{BB962C8B-B14F-4D97-AF65-F5344CB8AC3E}">
        <p14:creationId xmlns:p14="http://schemas.microsoft.com/office/powerpoint/2010/main" val="14400443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COVERAGE</a:t>
            </a:r>
            <a:endParaRPr lang="en-US" dirty="0"/>
          </a:p>
        </p:txBody>
      </p:sp>
      <p:sp>
        <p:nvSpPr>
          <p:cNvPr id="3" name="Content Placeholder 2"/>
          <p:cNvSpPr>
            <a:spLocks noGrp="1"/>
          </p:cNvSpPr>
          <p:nvPr>
            <p:ph idx="1"/>
          </p:nvPr>
        </p:nvSpPr>
        <p:spPr/>
        <p:txBody>
          <a:bodyPr/>
          <a:lstStyle/>
          <a:p>
            <a:pPr marL="0" indent="0">
              <a:buNone/>
            </a:pPr>
            <a:r>
              <a:rPr lang="en-US" dirty="0" err="1"/>
              <a:t>p.package</a:t>
            </a:r>
            <a:r>
              <a:rPr lang="en-US" dirty="0"/>
              <a:t>, </a:t>
            </a:r>
            <a:r>
              <a:rPr lang="en-US" dirty="0" err="1"/>
              <a:t>f.filename</a:t>
            </a:r>
            <a:r>
              <a:rPr lang="en-US" dirty="0"/>
              <a:t>, </a:t>
            </a:r>
            <a:r>
              <a:rPr lang="en-US" dirty="0" err="1"/>
              <a:t>c.changelist</a:t>
            </a:r>
            <a:r>
              <a:rPr lang="en-US" dirty="0"/>
              <a:t>, </a:t>
            </a:r>
            <a:r>
              <a:rPr lang="en-US" dirty="0" err="1"/>
              <a:t>b.branch</a:t>
            </a:r>
            <a:r>
              <a:rPr lang="en-US" dirty="0"/>
              <a:t>, </a:t>
            </a:r>
            <a:r>
              <a:rPr lang="en-US" dirty="0" err="1"/>
              <a:t>s.suite</a:t>
            </a:r>
            <a:r>
              <a:rPr lang="en-US" dirty="0"/>
              <a:t>, </a:t>
            </a:r>
            <a:r>
              <a:rPr lang="en-US" dirty="0" err="1"/>
              <a:t>suite_run_date</a:t>
            </a:r>
            <a:r>
              <a:rPr lang="en-US" dirty="0"/>
              <a:t>, </a:t>
            </a:r>
          </a:p>
          <a:p>
            <a:pPr marL="0" indent="0">
              <a:buNone/>
            </a:pPr>
            <a:r>
              <a:rPr lang="en-US" dirty="0" smtClean="0"/>
              <a:t>BRANCH_COVERED</a:t>
            </a:r>
            <a:r>
              <a:rPr lang="en-US" dirty="0"/>
              <a:t>, BRANCH_MISSED, COMPLEXITY_COVERED, COMPLEXITY_MISSED, INSTRUCTION_COVERED, INSTRUCTION_MISSED, LINE_COVERED, LINE_MISSED, METHOD_COVERED, METHOD_MISSED, </a:t>
            </a:r>
            <a:r>
              <a:rPr lang="en-US" dirty="0" err="1">
                <a:solidFill>
                  <a:srgbClr val="FF0000"/>
                </a:solidFill>
              </a:rPr>
              <a:t>line_coverage</a:t>
            </a:r>
            <a:endParaRPr lang="en-US" dirty="0">
              <a:solidFill>
                <a:srgbClr val="FF0000"/>
              </a:solidFill>
            </a:endParaRPr>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55" y="4495800"/>
            <a:ext cx="9144000" cy="1666591"/>
          </a:xfrm>
          <a:prstGeom prst="rect">
            <a:avLst/>
          </a:prstGeom>
        </p:spPr>
      </p:pic>
      <p:cxnSp>
        <p:nvCxnSpPr>
          <p:cNvPr id="6" name="Straight Arrow Connector 5"/>
          <p:cNvCxnSpPr/>
          <p:nvPr/>
        </p:nvCxnSpPr>
        <p:spPr>
          <a:xfrm flipH="1">
            <a:off x="4038600" y="4343400"/>
            <a:ext cx="76200" cy="4572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874323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Reporting^2 – Aggregating</a:t>
            </a:r>
            <a:endParaRPr lang="en-US" dirty="0"/>
          </a:p>
        </p:txBody>
      </p:sp>
      <p:sp>
        <p:nvSpPr>
          <p:cNvPr id="3" name="Content Placeholder 2"/>
          <p:cNvSpPr>
            <a:spLocks noGrp="1"/>
          </p:cNvSpPr>
          <p:nvPr>
            <p:ph idx="1"/>
          </p:nvPr>
        </p:nvSpPr>
        <p:spPr/>
        <p:txBody>
          <a:bodyPr/>
          <a:lstStyle/>
          <a:p>
            <a:r>
              <a:rPr lang="en-US" dirty="0" smtClean="0"/>
              <a:t>We have runs with class and line coverage in the database</a:t>
            </a:r>
          </a:p>
          <a:p>
            <a:r>
              <a:rPr lang="en-US" dirty="0" smtClean="0"/>
              <a:t>Class coverage can be processed very well in Excel</a:t>
            </a:r>
          </a:p>
          <a:p>
            <a:r>
              <a:rPr lang="en-US" dirty="0" smtClean="0"/>
              <a:t>File-level line coverage requires an additional tool </a:t>
            </a:r>
            <a:endParaRPr lang="en-US" dirty="0"/>
          </a:p>
        </p:txBody>
      </p:sp>
    </p:spTree>
    <p:extLst>
      <p:ext uri="{BB962C8B-B14F-4D97-AF65-F5344CB8AC3E}">
        <p14:creationId xmlns:p14="http://schemas.microsoft.com/office/powerpoint/2010/main" val="12095904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Reporting</a:t>
            </a:r>
            <a:r>
              <a:rPr lang="en-US" sz="4400" baseline="0" dirty="0" smtClean="0"/>
              <a:t>^3 - </a:t>
            </a:r>
            <a:r>
              <a:rPr lang="en-US" sz="4400" kern="1200" dirty="0" smtClean="0">
                <a:solidFill>
                  <a:schemeClr val="tx2"/>
                </a:solidFill>
                <a:effectLst>
                  <a:outerShdw blurRad="63500" dist="38100" dir="5400000" algn="t" rotWithShape="0">
                    <a:srgbClr val="000000">
                      <a:alpha val="25000"/>
                    </a:srgbClr>
                  </a:outerShdw>
                </a:effectLst>
              </a:rPr>
              <a:t>extracting </a:t>
            </a:r>
            <a:r>
              <a:rPr lang="en-US" sz="4400" dirty="0">
                <a:effectLst>
                  <a:outerShdw blurRad="63500" dist="38100" dir="5400000" algn="t" rotWithShape="0">
                    <a:srgbClr val="000000">
                      <a:alpha val="25000"/>
                    </a:srgbClr>
                  </a:outerShdw>
                </a:effectLst>
              </a:rPr>
              <a:t>A</a:t>
            </a:r>
            <a:r>
              <a:rPr lang="en-US" sz="4400" kern="1200" dirty="0" smtClean="0">
                <a:solidFill>
                  <a:schemeClr val="tx2"/>
                </a:solidFill>
                <a:effectLst>
                  <a:outerShdw blurRad="63500" dist="38100" dir="5400000" algn="t" rotWithShape="0">
                    <a:srgbClr val="000000">
                      <a:alpha val="25000"/>
                    </a:srgbClr>
                  </a:outerShdw>
                </a:effectLst>
              </a:rPr>
              <a:t>nswers from </a:t>
            </a:r>
            <a:r>
              <a:rPr lang="en-US" sz="4400" dirty="0" smtClean="0">
                <a:effectLst>
                  <a:outerShdw blurRad="63500" dist="38100" dir="5400000" algn="t" rotWithShape="0">
                    <a:srgbClr val="000000">
                      <a:alpha val="25000"/>
                    </a:srgbClr>
                  </a:outerShdw>
                </a:effectLst>
              </a:rPr>
              <a:t>C</a:t>
            </a:r>
            <a:r>
              <a:rPr lang="en-US" sz="4400" kern="1200" dirty="0" smtClean="0">
                <a:solidFill>
                  <a:schemeClr val="tx2"/>
                </a:solidFill>
                <a:effectLst>
                  <a:outerShdw blurRad="63500" dist="38100" dir="5400000" algn="t" rotWithShape="0">
                    <a:srgbClr val="000000">
                      <a:alpha val="25000"/>
                    </a:srgbClr>
                  </a:outerShdw>
                </a:effectLst>
              </a:rPr>
              <a:t>lass Coverage</a:t>
            </a:r>
            <a:endParaRPr lang="en-US" sz="4400" dirty="0"/>
          </a:p>
        </p:txBody>
      </p:sp>
      <p:pic>
        <p:nvPicPr>
          <p:cNvPr id="4" name="Content Placeholder 3" descr="Screen Clipping">
            <a:hlinkClick r:id="rId3" action="ppaction://hlinkfile"/>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943195" y="1600200"/>
            <a:ext cx="7257609" cy="4525963"/>
          </a:xfrm>
        </p:spPr>
      </p:pic>
      <p:sp>
        <p:nvSpPr>
          <p:cNvPr id="5" name="TextBox 4"/>
          <p:cNvSpPr txBox="1"/>
          <p:nvPr/>
        </p:nvSpPr>
        <p:spPr>
          <a:xfrm>
            <a:off x="609600" y="6248400"/>
            <a:ext cx="7467600" cy="369332"/>
          </a:xfrm>
          <a:prstGeom prst="rect">
            <a:avLst/>
          </a:prstGeom>
          <a:noFill/>
        </p:spPr>
        <p:txBody>
          <a:bodyPr wrap="square" rtlCol="0">
            <a:spAutoFit/>
          </a:bodyPr>
          <a:lstStyle/>
          <a:p>
            <a:r>
              <a:rPr lang="en-US" dirty="0" smtClean="0"/>
              <a:t>Demo</a:t>
            </a:r>
            <a:r>
              <a:rPr lang="en-US" dirty="0"/>
              <a:t>: </a:t>
            </a:r>
            <a:r>
              <a:rPr lang="en-US" sz="1050" dirty="0"/>
              <a:t>C:\Users\mstein\Documents\GW Presentations\Coverage report for source and package demo.xlsx</a:t>
            </a:r>
          </a:p>
        </p:txBody>
      </p:sp>
    </p:spTree>
    <p:extLst>
      <p:ext uri="{BB962C8B-B14F-4D97-AF65-F5344CB8AC3E}">
        <p14:creationId xmlns:p14="http://schemas.microsoft.com/office/powerpoint/2010/main" val="1330125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2.bp.blogspot.com/-sqWCYuCjDs4/TzdqmgAJngI/AAAAAAAAASk/cxnAYGz9_Ig/s1600/49259.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886200"/>
            <a:ext cx="8458200" cy="2743200"/>
          </a:xfrm>
          <a:solidFill>
            <a:srgbClr val="FFFFFF">
              <a:alpha val="34902"/>
            </a:srgbClr>
          </a:solidFill>
        </p:spPr>
        <p:txBody>
          <a:bodyPr anchor="ct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Reporting</a:t>
            </a:r>
            <a:r>
              <a:rPr lang="en-US"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^3 - </a:t>
            </a:r>
            <a:r>
              <a:rPr lang="en-US" dirty="0">
                <a:ln w="18415" cmpd="sng">
                  <a:solidFill>
                    <a:srgbClr val="FFFFFF"/>
                  </a:solidFill>
                  <a:prstDash val="solid"/>
                </a:ln>
                <a:solidFill>
                  <a:srgbClr val="FFFFFF"/>
                </a:solidFill>
                <a:effectLst>
                  <a:outerShdw blurRad="63500" dir="3600000" algn="tl" rotWithShape="0">
                    <a:srgbClr val="000000">
                      <a:alpha val="70000"/>
                    </a:srgbClr>
                  </a:outerShdw>
                </a:effectLst>
              </a:rPr>
              <a:t>E</a:t>
            </a:r>
            <a:r>
              <a:rPr lang="en-US" sz="5400" kern="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xtracting Answers from Source Coverage Information</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429485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line coverage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0787459"/>
              </p:ext>
            </p:extLst>
          </p:nvPr>
        </p:nvGraphicFramePr>
        <p:xfrm>
          <a:off x="457200" y="2819400"/>
          <a:ext cx="8229600" cy="2595880"/>
        </p:xfrm>
        <a:graphic>
          <a:graphicData uri="http://schemas.openxmlformats.org/drawingml/2006/table">
            <a:tbl>
              <a:tblPr firstRow="1" bandRow="1">
                <a:tableStyleId>{5C22544A-7EE6-4342-B048-85BDC9FD1C3A}</a:tableStyleId>
              </a:tblPr>
              <a:tblGrid>
                <a:gridCol w="1981200"/>
                <a:gridCol w="1143000"/>
                <a:gridCol w="5105400"/>
              </a:tblGrid>
              <a:tr h="370840">
                <a:tc>
                  <a:txBody>
                    <a:bodyPr/>
                    <a:lstStyle/>
                    <a:p>
                      <a:r>
                        <a:rPr lang="en-US" dirty="0" smtClean="0"/>
                        <a:t>File</a:t>
                      </a:r>
                      <a:endParaRPr lang="en-US" dirty="0"/>
                    </a:p>
                  </a:txBody>
                  <a:tcPr/>
                </a:tc>
                <a:tc>
                  <a:txBody>
                    <a:bodyPr/>
                    <a:lstStyle/>
                    <a:p>
                      <a:r>
                        <a:rPr lang="en-US" dirty="0" smtClean="0"/>
                        <a:t>Suite</a:t>
                      </a:r>
                      <a:endParaRPr lang="en-US" dirty="0"/>
                    </a:p>
                  </a:txBody>
                  <a:tcPr/>
                </a:tc>
                <a:tc>
                  <a:txBody>
                    <a:bodyPr/>
                    <a:lstStyle/>
                    <a:p>
                      <a:r>
                        <a:rPr lang="en-US" dirty="0" smtClean="0"/>
                        <a:t>coverage</a:t>
                      </a:r>
                      <a:endParaRPr lang="en-US" dirty="0"/>
                    </a:p>
                  </a:txBody>
                  <a:tcPr/>
                </a:tc>
              </a:tr>
              <a:tr h="370840">
                <a:tc>
                  <a:txBody>
                    <a:bodyPr/>
                    <a:lstStyle/>
                    <a:p>
                      <a:r>
                        <a:rPr lang="en-US" dirty="0" smtClean="0"/>
                        <a:t>FastSetImpl.java</a:t>
                      </a:r>
                      <a:endParaRPr lang="en-US" dirty="0"/>
                    </a:p>
                  </a:txBody>
                  <a:tcPr>
                    <a:solidFill>
                      <a:schemeClr val="accent3">
                        <a:lumMod val="20000"/>
                        <a:lumOff val="80000"/>
                      </a:schemeClr>
                    </a:solidFill>
                  </a:tcPr>
                </a:tc>
                <a:tc>
                  <a:txBody>
                    <a:bodyPr/>
                    <a:lstStyle/>
                    <a:p>
                      <a:r>
                        <a:rPr lang="en-US" dirty="0" err="1" smtClean="0"/>
                        <a:t>CCnew</a:t>
                      </a:r>
                      <a:endParaRPr lang="en-US" dirty="0"/>
                    </a:p>
                  </a:txBody>
                  <a:tcPr>
                    <a:solidFill>
                      <a:schemeClr val="accent3">
                        <a:lumMod val="20000"/>
                        <a:lumOff val="80000"/>
                      </a:schemeClr>
                    </a:solidFill>
                  </a:tcPr>
                </a:tc>
                <a:tc>
                  <a:txBody>
                    <a:bodyPr/>
                    <a:lstStyle/>
                    <a:p>
                      <a:r>
                        <a:rPr lang="en-US" dirty="0" smtClean="0">
                          <a:latin typeface="Consolas" pitchFamily="49" charset="0"/>
                          <a:cs typeface="Consolas" pitchFamily="49" charset="0"/>
                        </a:rPr>
                        <a:t>   </a:t>
                      </a:r>
                      <a:r>
                        <a:rPr lang="en-US" dirty="0" err="1" smtClean="0">
                          <a:latin typeface="Consolas" pitchFamily="49" charset="0"/>
                          <a:cs typeface="Consolas" pitchFamily="49" charset="0"/>
                        </a:rPr>
                        <a:t>xxxx</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xxxxx</a:t>
                      </a:r>
                      <a:r>
                        <a:rPr lang="en-US" dirty="0" smtClean="0">
                          <a:latin typeface="Consolas" pitchFamily="49" charset="0"/>
                          <a:cs typeface="Consolas" pitchFamily="49" charset="0"/>
                        </a:rPr>
                        <a:t>    x     </a:t>
                      </a:r>
                      <a:r>
                        <a:rPr lang="en-US" dirty="0" err="1" smtClean="0">
                          <a:latin typeface="Consolas" pitchFamily="49" charset="0"/>
                          <a:cs typeface="Consolas" pitchFamily="49" charset="0"/>
                        </a:rPr>
                        <a:t>xxxx</a:t>
                      </a:r>
                      <a:r>
                        <a:rPr lang="en-US" dirty="0" smtClean="0">
                          <a:latin typeface="Consolas" pitchFamily="49" charset="0"/>
                          <a:cs typeface="Consolas" pitchFamily="49" charset="0"/>
                        </a:rPr>
                        <a:t>       xx</a:t>
                      </a:r>
                      <a:endParaRPr lang="en-US" dirty="0">
                        <a:latin typeface="Consolas" pitchFamily="49" charset="0"/>
                        <a:cs typeface="Consolas" pitchFamily="49" charset="0"/>
                      </a:endParaRPr>
                    </a:p>
                  </a:txBody>
                  <a:tcPr>
                    <a:solidFill>
                      <a:schemeClr val="accent3">
                        <a:lumMod val="20000"/>
                        <a:lumOff val="80000"/>
                      </a:schemeClr>
                    </a:solidFill>
                  </a:tcPr>
                </a:tc>
              </a:tr>
              <a:tr h="370840">
                <a:tc>
                  <a:txBody>
                    <a:bodyPr/>
                    <a:lstStyle/>
                    <a:p>
                      <a:endParaRPr lang="en-US"/>
                    </a:p>
                  </a:txBody>
                  <a:tcPr>
                    <a:solidFill>
                      <a:schemeClr val="accent3">
                        <a:lumMod val="20000"/>
                        <a:lumOff val="80000"/>
                      </a:schemeClr>
                    </a:solidFill>
                  </a:tcPr>
                </a:tc>
                <a:tc>
                  <a:txBody>
                    <a:bodyPr/>
                    <a:lstStyle/>
                    <a:p>
                      <a:r>
                        <a:rPr lang="en-US" dirty="0" smtClean="0"/>
                        <a:t>CCext1</a:t>
                      </a:r>
                      <a:endParaRPr lang="en-US" dirty="0"/>
                    </a:p>
                  </a:txBody>
                  <a:tcPr>
                    <a:solidFill>
                      <a:schemeClr val="accent3">
                        <a:lumMod val="20000"/>
                        <a:lumOff val="80000"/>
                      </a:schemeClr>
                    </a:solidFill>
                  </a:tcPr>
                </a:tc>
                <a:tc>
                  <a:txBody>
                    <a:bodyPr/>
                    <a:lstStyle/>
                    <a:p>
                      <a:r>
                        <a:rPr lang="en-US" dirty="0" err="1" smtClean="0">
                          <a:latin typeface="Consolas" pitchFamily="49" charset="0"/>
                          <a:cs typeface="Consolas" pitchFamily="49" charset="0"/>
                        </a:rPr>
                        <a:t>xxxxxx</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xxxx</a:t>
                      </a:r>
                      <a:r>
                        <a:rPr lang="en-US" baseline="0" dirty="0" err="1" smtClean="0">
                          <a:latin typeface="Consolas" pitchFamily="49" charset="0"/>
                          <a:cs typeface="Consolas" pitchFamily="49" charset="0"/>
                        </a:rPr>
                        <a:t>x</a:t>
                      </a:r>
                      <a:r>
                        <a:rPr lang="en-US" baseline="0" dirty="0" smtClean="0">
                          <a:latin typeface="Consolas" pitchFamily="49" charset="0"/>
                          <a:cs typeface="Consolas" pitchFamily="49" charset="0"/>
                        </a:rPr>
                        <a:t>    x     </a:t>
                      </a:r>
                      <a:r>
                        <a:rPr lang="en-US" baseline="0" dirty="0" err="1" smtClean="0">
                          <a:latin typeface="Consolas" pitchFamily="49" charset="0"/>
                          <a:cs typeface="Consolas" pitchFamily="49" charset="0"/>
                        </a:rPr>
                        <a:t>xxxx</a:t>
                      </a:r>
                      <a:r>
                        <a:rPr lang="en-US" baseline="0" dirty="0" smtClean="0">
                          <a:latin typeface="Consolas" pitchFamily="49" charset="0"/>
                          <a:cs typeface="Consolas" pitchFamily="49" charset="0"/>
                        </a:rPr>
                        <a:t>       xx</a:t>
                      </a:r>
                      <a:endParaRPr lang="en-US" dirty="0">
                        <a:latin typeface="Consolas" pitchFamily="49" charset="0"/>
                        <a:cs typeface="Consolas" pitchFamily="49" charset="0"/>
                      </a:endParaRPr>
                    </a:p>
                  </a:txBody>
                  <a:tcPr>
                    <a:solidFill>
                      <a:schemeClr val="accent3">
                        <a:lumMod val="20000"/>
                        <a:lumOff val="80000"/>
                      </a:schemeClr>
                    </a:solidFill>
                  </a:tcPr>
                </a:tc>
              </a:tr>
              <a:tr h="370840">
                <a:tc>
                  <a:txBody>
                    <a:bodyPr/>
                    <a:lstStyle/>
                    <a:p>
                      <a:endParaRPr lang="en-US"/>
                    </a:p>
                  </a:txBody>
                  <a:tcPr>
                    <a:solidFill>
                      <a:schemeClr val="accent3">
                        <a:lumMod val="20000"/>
                        <a:lumOff val="80000"/>
                      </a:schemeClr>
                    </a:solidFill>
                  </a:tcPr>
                </a:tc>
                <a:tc>
                  <a:txBody>
                    <a:bodyPr/>
                    <a:lstStyle/>
                    <a:p>
                      <a:r>
                        <a:rPr lang="en-US" dirty="0" err="1" smtClean="0"/>
                        <a:t>PCall</a:t>
                      </a:r>
                      <a:endParaRPr lang="en-US" dirty="0"/>
                    </a:p>
                  </a:txBody>
                  <a:tcPr>
                    <a:solidFill>
                      <a:schemeClr val="accent3">
                        <a:lumMod val="20000"/>
                        <a:lumOff val="80000"/>
                      </a:schemeClr>
                    </a:solidFill>
                  </a:tcPr>
                </a:tc>
                <a:tc>
                  <a:txBody>
                    <a:bodyPr/>
                    <a:lstStyle/>
                    <a:p>
                      <a:r>
                        <a:rPr lang="en-US" dirty="0" smtClean="0">
                          <a:latin typeface="Consolas" pitchFamily="49" charset="0"/>
                          <a:cs typeface="Consolas" pitchFamily="49" charset="0"/>
                        </a:rPr>
                        <a:t>          </a:t>
                      </a:r>
                      <a:r>
                        <a:rPr lang="en-US" dirty="0" err="1" smtClean="0">
                          <a:latin typeface="Consolas" pitchFamily="49" charset="0"/>
                          <a:cs typeface="Consolas" pitchFamily="49" charset="0"/>
                        </a:rPr>
                        <a:t>xxxxx</a:t>
                      </a:r>
                      <a:endParaRPr lang="en-US" dirty="0">
                        <a:latin typeface="Consolas" pitchFamily="49" charset="0"/>
                        <a:cs typeface="Consolas" pitchFamily="49" charset="0"/>
                      </a:endParaRPr>
                    </a:p>
                  </a:txBody>
                  <a:tcPr>
                    <a:solidFill>
                      <a:schemeClr val="accent3">
                        <a:lumMod val="20000"/>
                        <a:lumOff val="80000"/>
                      </a:schemeClr>
                    </a:solidFill>
                  </a:tcPr>
                </a:tc>
              </a:tr>
              <a:tr h="370840">
                <a:tc>
                  <a:txBody>
                    <a:bodyPr/>
                    <a:lstStyle/>
                    <a:p>
                      <a:endParaRPr lang="en-US" dirty="0"/>
                    </a:p>
                  </a:txBody>
                  <a:tcPr>
                    <a:solidFill>
                      <a:schemeClr val="accent5">
                        <a:lumMod val="20000"/>
                        <a:lumOff val="80000"/>
                      </a:schemeClr>
                    </a:solidFill>
                  </a:tcPr>
                </a:tc>
                <a:tc>
                  <a:txBody>
                    <a:bodyPr/>
                    <a:lstStyle/>
                    <a:p>
                      <a:r>
                        <a:rPr lang="en-US" dirty="0" smtClean="0"/>
                        <a:t>PLsuite1</a:t>
                      </a:r>
                      <a:endParaRPr lang="en-US" dirty="0"/>
                    </a:p>
                  </a:txBody>
                  <a:tcPr>
                    <a:solidFill>
                      <a:schemeClr val="accent5">
                        <a:lumMod val="20000"/>
                        <a:lumOff val="80000"/>
                      </a:schemeClr>
                    </a:solidFill>
                  </a:tcPr>
                </a:tc>
                <a:tc>
                  <a:txBody>
                    <a:bodyPr/>
                    <a:lstStyle/>
                    <a:p>
                      <a:r>
                        <a:rPr lang="en-US" dirty="0" err="1" smtClean="0">
                          <a:latin typeface="Consolas" pitchFamily="49" charset="0"/>
                          <a:cs typeface="Consolas" pitchFamily="49" charset="0"/>
                        </a:rPr>
                        <a:t>xxxxxx</a:t>
                      </a:r>
                      <a:r>
                        <a:rPr lang="en-US" dirty="0" smtClean="0">
                          <a:latin typeface="Consolas" pitchFamily="49" charset="0"/>
                          <a:cs typeface="Consolas" pitchFamily="49" charset="0"/>
                        </a:rPr>
                        <a:t>    </a:t>
                      </a:r>
                      <a:r>
                        <a:rPr lang="en-US" dirty="0" err="1" smtClean="0">
                          <a:latin typeface="Consolas" pitchFamily="49" charset="0"/>
                          <a:cs typeface="Consolas" pitchFamily="49" charset="0"/>
                        </a:rPr>
                        <a:t>xxxxx</a:t>
                      </a:r>
                      <a:r>
                        <a:rPr lang="en-US" baseline="0" dirty="0" smtClean="0">
                          <a:latin typeface="Consolas" pitchFamily="49" charset="0"/>
                          <a:cs typeface="Consolas" pitchFamily="49" charset="0"/>
                        </a:rPr>
                        <a:t>    xx</a:t>
                      </a:r>
                      <a:endParaRPr lang="en-US" dirty="0">
                        <a:latin typeface="Consolas" pitchFamily="49" charset="0"/>
                        <a:cs typeface="Consolas" pitchFamily="49" charset="0"/>
                      </a:endParaRPr>
                    </a:p>
                  </a:txBody>
                  <a:tcPr>
                    <a:solidFill>
                      <a:schemeClr val="accent5">
                        <a:lumMod val="20000"/>
                        <a:lumOff val="80000"/>
                      </a:schemeClr>
                    </a:solidFill>
                  </a:tcPr>
                </a:tc>
              </a:tr>
              <a:tr h="370840">
                <a:tc>
                  <a:txBody>
                    <a:bodyPr/>
                    <a:lstStyle/>
                    <a:p>
                      <a:endParaRPr lang="en-US" dirty="0"/>
                    </a:p>
                  </a:txBody>
                  <a:tcPr>
                    <a:solidFill>
                      <a:schemeClr val="accent5">
                        <a:lumMod val="20000"/>
                        <a:lumOff val="80000"/>
                      </a:schemeClr>
                    </a:solidFill>
                  </a:tcPr>
                </a:tc>
                <a:tc>
                  <a:txBody>
                    <a:bodyPr/>
                    <a:lstStyle/>
                    <a:p>
                      <a:r>
                        <a:rPr lang="en-US" dirty="0" smtClean="0"/>
                        <a:t>PLSuite2</a:t>
                      </a:r>
                      <a:endParaRPr lang="en-US" dirty="0"/>
                    </a:p>
                  </a:txBody>
                  <a:tcPr>
                    <a:solidFill>
                      <a:schemeClr val="accent5">
                        <a:lumMod val="20000"/>
                        <a:lumOff val="80000"/>
                      </a:schemeClr>
                    </a:solidFill>
                  </a:tcPr>
                </a:tc>
                <a:tc>
                  <a:txBody>
                    <a:bodyPr/>
                    <a:lstStyle/>
                    <a:p>
                      <a:r>
                        <a:rPr lang="en-US" dirty="0" err="1" smtClean="0">
                          <a:latin typeface="Consolas" pitchFamily="49" charset="0"/>
                          <a:cs typeface="Consolas" pitchFamily="49" charset="0"/>
                        </a:rPr>
                        <a:t>xxxxxx</a:t>
                      </a:r>
                      <a:r>
                        <a:rPr lang="en-US" baseline="0" dirty="0" smtClean="0">
                          <a:latin typeface="Consolas" pitchFamily="49" charset="0"/>
                          <a:cs typeface="Consolas" pitchFamily="49" charset="0"/>
                        </a:rPr>
                        <a:t>    </a:t>
                      </a:r>
                      <a:r>
                        <a:rPr lang="en-US" baseline="0" dirty="0" err="1" smtClean="0">
                          <a:latin typeface="Consolas" pitchFamily="49" charset="0"/>
                          <a:cs typeface="Consolas" pitchFamily="49" charset="0"/>
                        </a:rPr>
                        <a:t>xxxxx</a:t>
                      </a:r>
                      <a:endParaRPr lang="en-US" dirty="0">
                        <a:latin typeface="Consolas" pitchFamily="49" charset="0"/>
                        <a:cs typeface="Consolas" pitchFamily="49" charset="0"/>
                      </a:endParaRPr>
                    </a:p>
                  </a:txBody>
                  <a:tcPr>
                    <a:solidFill>
                      <a:schemeClr val="accent5">
                        <a:lumMod val="20000"/>
                        <a:lumOff val="80000"/>
                      </a:schemeClr>
                    </a:solidFill>
                  </a:tcPr>
                </a:tc>
              </a:tr>
              <a:tr h="370840">
                <a:tc>
                  <a:txBody>
                    <a:bodyPr/>
                    <a:lstStyle/>
                    <a:p>
                      <a:r>
                        <a:rPr lang="en-US" dirty="0" smtClean="0"/>
                        <a:t>NextFile.java</a:t>
                      </a:r>
                      <a:endParaRPr lang="en-US" dirty="0"/>
                    </a:p>
                  </a:txBody>
                  <a:tcPr>
                    <a:solidFill>
                      <a:schemeClr val="accent3">
                        <a:lumMod val="20000"/>
                        <a:lumOff val="80000"/>
                      </a:schemeClr>
                    </a:solidFill>
                  </a:tcPr>
                </a:tc>
                <a:tc>
                  <a:txBody>
                    <a:bodyPr/>
                    <a:lstStyle/>
                    <a:p>
                      <a:r>
                        <a:rPr lang="en-US" dirty="0" err="1" smtClean="0"/>
                        <a:t>CCsuite</a:t>
                      </a:r>
                      <a:endParaRPr lang="en-US" dirty="0"/>
                    </a:p>
                  </a:txBody>
                  <a:tcPr>
                    <a:solidFill>
                      <a:schemeClr val="accent3">
                        <a:lumMod val="20000"/>
                        <a:lumOff val="80000"/>
                      </a:schemeClr>
                    </a:solidFill>
                  </a:tcPr>
                </a:tc>
                <a:tc>
                  <a:txBody>
                    <a:bodyPr/>
                    <a:lstStyle/>
                    <a:p>
                      <a:r>
                        <a:rPr lang="en-US" dirty="0" smtClean="0">
                          <a:latin typeface="Consolas" pitchFamily="49" charset="0"/>
                          <a:cs typeface="Consolas" pitchFamily="49" charset="0"/>
                        </a:rPr>
                        <a:t>…</a:t>
                      </a:r>
                      <a:endParaRPr lang="en-US" dirty="0">
                        <a:latin typeface="Consolas" pitchFamily="49" charset="0"/>
                        <a:cs typeface="Consolas" pitchFamily="49" charset="0"/>
                      </a:endParaRPr>
                    </a:p>
                  </a:txBody>
                  <a:tcPr>
                    <a:solidFill>
                      <a:schemeClr val="accent3">
                        <a:lumMod val="20000"/>
                        <a:lumOff val="80000"/>
                      </a:schemeClr>
                    </a:solidFill>
                  </a:tcPr>
                </a:tc>
              </a:tr>
            </a:tbl>
          </a:graphicData>
        </a:graphic>
      </p:graphicFrame>
    </p:spTree>
    <p:extLst>
      <p:ext uri="{BB962C8B-B14F-4D97-AF65-F5344CB8AC3E}">
        <p14:creationId xmlns:p14="http://schemas.microsoft.com/office/powerpoint/2010/main" val="410869833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Comparing line coverage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7080735"/>
              </p:ext>
            </p:extLst>
          </p:nvPr>
        </p:nvGraphicFramePr>
        <p:xfrm>
          <a:off x="457200" y="1752603"/>
          <a:ext cx="8534400" cy="3047997"/>
        </p:xfrm>
        <a:graphic>
          <a:graphicData uri="http://schemas.openxmlformats.org/drawingml/2006/table">
            <a:tbl>
              <a:tblPr firstRow="1" bandRow="1">
                <a:tableStyleId>{5C22544A-7EE6-4342-B048-85BDC9FD1C3A}</a:tableStyleId>
              </a:tblPr>
              <a:tblGrid>
                <a:gridCol w="1600200"/>
                <a:gridCol w="1295400"/>
                <a:gridCol w="5164668"/>
                <a:gridCol w="474132"/>
              </a:tblGrid>
              <a:tr h="528162">
                <a:tc>
                  <a:txBody>
                    <a:bodyPr/>
                    <a:lstStyle/>
                    <a:p>
                      <a:r>
                        <a:rPr lang="en-US" sz="1400" dirty="0" smtClean="0"/>
                        <a:t>File</a:t>
                      </a:r>
                      <a:endParaRPr lang="en-US" sz="1400" dirty="0"/>
                    </a:p>
                  </a:txBody>
                  <a:tcPr/>
                </a:tc>
                <a:tc>
                  <a:txBody>
                    <a:bodyPr/>
                    <a:lstStyle/>
                    <a:p>
                      <a:r>
                        <a:rPr lang="en-US" sz="1400" dirty="0" smtClean="0"/>
                        <a:t>Suite</a:t>
                      </a:r>
                      <a:endParaRPr lang="en-US" sz="1400" dirty="0"/>
                    </a:p>
                  </a:txBody>
                  <a:tcPr/>
                </a:tc>
                <a:tc>
                  <a:txBody>
                    <a:bodyPr/>
                    <a:lstStyle/>
                    <a:p>
                      <a:r>
                        <a:rPr lang="en-US" sz="1400" dirty="0" smtClean="0"/>
                        <a:t>Coverage</a:t>
                      </a:r>
                      <a:endParaRPr lang="en-US" sz="1400" dirty="0"/>
                    </a:p>
                  </a:txBody>
                  <a:tcPr/>
                </a:tc>
                <a:tc>
                  <a:txBody>
                    <a:bodyPr/>
                    <a:lstStyle/>
                    <a:p>
                      <a:endParaRPr lang="en-US" sz="1400" dirty="0"/>
                    </a:p>
                  </a:txBody>
                  <a:tcPr/>
                </a:tc>
              </a:tr>
              <a:tr h="328782">
                <a:tc>
                  <a:txBody>
                    <a:bodyPr/>
                    <a:lstStyle/>
                    <a:p>
                      <a:r>
                        <a:rPr lang="en-US" sz="1400" dirty="0" smtClean="0"/>
                        <a:t>FastSetImpl.java</a:t>
                      </a:r>
                      <a:endParaRPr lang="en-US" sz="1400" dirty="0"/>
                    </a:p>
                  </a:txBody>
                  <a:tcPr>
                    <a:solidFill>
                      <a:schemeClr val="accent3">
                        <a:lumMod val="20000"/>
                        <a:lumOff val="80000"/>
                      </a:schemeClr>
                    </a:solidFill>
                  </a:tcPr>
                </a:tc>
                <a:tc>
                  <a:txBody>
                    <a:bodyPr/>
                    <a:lstStyle/>
                    <a:p>
                      <a:r>
                        <a:rPr lang="en-US" sz="1400" dirty="0" err="1" smtClean="0"/>
                        <a:t>CCnew</a:t>
                      </a:r>
                      <a:endParaRPr lang="en-US" sz="1400" dirty="0"/>
                    </a:p>
                  </a:txBody>
                  <a:tcPr>
                    <a:solidFill>
                      <a:schemeClr val="accent3">
                        <a:lumMod val="20000"/>
                        <a:lumOff val="80000"/>
                      </a:schemeClr>
                    </a:solidFill>
                  </a:tcPr>
                </a:tc>
                <a:tc>
                  <a:txBody>
                    <a:bodyPr/>
                    <a:lstStyle/>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xxxx</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xxxxx</a:t>
                      </a:r>
                      <a:r>
                        <a:rPr lang="en-US" sz="1400" dirty="0" smtClean="0">
                          <a:latin typeface="Consolas" pitchFamily="49" charset="0"/>
                          <a:cs typeface="Consolas" pitchFamily="49" charset="0"/>
                        </a:rPr>
                        <a:t>    x     </a:t>
                      </a:r>
                      <a:r>
                        <a:rPr lang="en-US" sz="1400" dirty="0" err="1" smtClean="0">
                          <a:latin typeface="Consolas" pitchFamily="49" charset="0"/>
                          <a:cs typeface="Consolas" pitchFamily="49" charset="0"/>
                        </a:rPr>
                        <a:t>xxxx</a:t>
                      </a:r>
                      <a:r>
                        <a:rPr lang="en-US" sz="1400" dirty="0" smtClean="0">
                          <a:latin typeface="Consolas" pitchFamily="49" charset="0"/>
                          <a:cs typeface="Consolas" pitchFamily="49" charset="0"/>
                        </a:rPr>
                        <a:t>       xx</a:t>
                      </a:r>
                      <a:endParaRPr lang="en-US" sz="1400" dirty="0">
                        <a:latin typeface="Consolas" pitchFamily="49" charset="0"/>
                        <a:cs typeface="Consolas" pitchFamily="49" charset="0"/>
                      </a:endParaRPr>
                    </a:p>
                  </a:txBody>
                  <a:tcPr>
                    <a:solidFill>
                      <a:schemeClr val="accent3">
                        <a:lumMod val="20000"/>
                        <a:lumOff val="80000"/>
                      </a:schemeClr>
                    </a:solidFill>
                  </a:tcPr>
                </a:tc>
                <a:tc>
                  <a:txBody>
                    <a:bodyPr/>
                    <a:lstStyle/>
                    <a:p>
                      <a:pPr algn="r"/>
                      <a:endParaRPr lang="en-US" sz="1400" dirty="0">
                        <a:latin typeface="Consolas" pitchFamily="49" charset="0"/>
                        <a:cs typeface="Consolas" pitchFamily="49" charset="0"/>
                      </a:endParaRPr>
                    </a:p>
                  </a:txBody>
                  <a:tcPr>
                    <a:solidFill>
                      <a:schemeClr val="accent3">
                        <a:lumMod val="20000"/>
                        <a:lumOff val="80000"/>
                      </a:schemeClr>
                    </a:solidFill>
                  </a:tcPr>
                </a:tc>
              </a:tr>
              <a:tr h="286618">
                <a:tc>
                  <a:txBody>
                    <a:bodyPr/>
                    <a:lstStyle/>
                    <a:p>
                      <a:endParaRPr lang="en-US" sz="1400" dirty="0"/>
                    </a:p>
                  </a:txBody>
                  <a:tcPr>
                    <a:solidFill>
                      <a:schemeClr val="accent3">
                        <a:lumMod val="20000"/>
                        <a:lumOff val="80000"/>
                      </a:schemeClr>
                    </a:solidFill>
                  </a:tcPr>
                </a:tc>
                <a:tc>
                  <a:txBody>
                    <a:bodyPr/>
                    <a:lstStyle/>
                    <a:p>
                      <a:r>
                        <a:rPr lang="en-US" sz="1400" dirty="0" smtClean="0"/>
                        <a:t>CCext1</a:t>
                      </a:r>
                      <a:endParaRPr lang="en-US" sz="1400" dirty="0"/>
                    </a:p>
                  </a:txBody>
                  <a:tcPr>
                    <a:solidFill>
                      <a:schemeClr val="accent3">
                        <a:lumMod val="20000"/>
                        <a:lumOff val="80000"/>
                      </a:schemeClr>
                    </a:solidFill>
                  </a:tcPr>
                </a:tc>
                <a:tc>
                  <a:txBody>
                    <a:bodyPr/>
                    <a:lstStyle/>
                    <a:p>
                      <a:r>
                        <a:rPr lang="en-US" sz="1400" dirty="0" err="1" smtClean="0">
                          <a:latin typeface="Consolas" pitchFamily="49" charset="0"/>
                          <a:cs typeface="Consolas" pitchFamily="49" charset="0"/>
                        </a:rPr>
                        <a:t>xxxxxx</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xxxx</a:t>
                      </a:r>
                      <a:r>
                        <a:rPr lang="en-US" sz="1400" baseline="0" dirty="0" err="1" smtClean="0">
                          <a:latin typeface="Consolas" pitchFamily="49" charset="0"/>
                          <a:cs typeface="Consolas" pitchFamily="49" charset="0"/>
                        </a:rPr>
                        <a:t>x</a:t>
                      </a:r>
                      <a:r>
                        <a:rPr lang="en-US" sz="1400" baseline="0" dirty="0" smtClean="0">
                          <a:latin typeface="Consolas" pitchFamily="49" charset="0"/>
                          <a:cs typeface="Consolas" pitchFamily="49" charset="0"/>
                        </a:rPr>
                        <a:t>    x     </a:t>
                      </a:r>
                      <a:r>
                        <a:rPr lang="en-US" sz="1400" baseline="0" dirty="0" err="1" smtClean="0">
                          <a:latin typeface="Consolas" pitchFamily="49" charset="0"/>
                          <a:cs typeface="Consolas" pitchFamily="49" charset="0"/>
                        </a:rPr>
                        <a:t>xxxx</a:t>
                      </a:r>
                      <a:r>
                        <a:rPr lang="en-US" sz="1400" baseline="0" dirty="0" smtClean="0">
                          <a:latin typeface="Consolas" pitchFamily="49" charset="0"/>
                          <a:cs typeface="Consolas" pitchFamily="49" charset="0"/>
                        </a:rPr>
                        <a:t>       xx</a:t>
                      </a:r>
                      <a:endParaRPr lang="en-US" sz="1400" dirty="0">
                        <a:latin typeface="Consolas" pitchFamily="49" charset="0"/>
                        <a:cs typeface="Consolas" pitchFamily="49" charset="0"/>
                      </a:endParaRPr>
                    </a:p>
                  </a:txBody>
                  <a:tcPr>
                    <a:solidFill>
                      <a:schemeClr val="accent3">
                        <a:lumMod val="20000"/>
                        <a:lumOff val="80000"/>
                      </a:schemeClr>
                    </a:solidFill>
                  </a:tcPr>
                </a:tc>
                <a:tc>
                  <a:txBody>
                    <a:bodyPr/>
                    <a:lstStyle/>
                    <a:p>
                      <a:pPr algn="r"/>
                      <a:endParaRPr lang="en-US" sz="1400" dirty="0">
                        <a:latin typeface="Consolas" pitchFamily="49" charset="0"/>
                        <a:cs typeface="Consolas" pitchFamily="49" charset="0"/>
                      </a:endParaRPr>
                    </a:p>
                  </a:txBody>
                  <a:tcPr>
                    <a:solidFill>
                      <a:schemeClr val="accent3">
                        <a:lumMod val="20000"/>
                        <a:lumOff val="80000"/>
                      </a:schemeClr>
                    </a:solidFill>
                  </a:tcPr>
                </a:tc>
              </a:tr>
              <a:tr h="209853">
                <a:tc>
                  <a:txBody>
                    <a:bodyPr/>
                    <a:lstStyle/>
                    <a:p>
                      <a:endParaRPr lang="en-US" sz="1400" dirty="0"/>
                    </a:p>
                  </a:txBody>
                  <a:tcPr>
                    <a:solidFill>
                      <a:schemeClr val="accent3">
                        <a:lumMod val="20000"/>
                        <a:lumOff val="80000"/>
                      </a:schemeClr>
                    </a:solidFill>
                  </a:tcPr>
                </a:tc>
                <a:tc>
                  <a:txBody>
                    <a:bodyPr/>
                    <a:lstStyle/>
                    <a:p>
                      <a:r>
                        <a:rPr lang="en-US" sz="1400" dirty="0" err="1" smtClean="0"/>
                        <a:t>PCall</a:t>
                      </a:r>
                      <a:endParaRPr lang="en-US" sz="1400" dirty="0"/>
                    </a:p>
                  </a:txBody>
                  <a:tcPr>
                    <a:solidFill>
                      <a:schemeClr val="accent3">
                        <a:lumMod val="20000"/>
                        <a:lumOff val="80000"/>
                      </a:schemeClr>
                    </a:solidFill>
                  </a:tcPr>
                </a:tc>
                <a:tc>
                  <a:txBody>
                    <a:bodyPr/>
                    <a:lstStyle/>
                    <a:p>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xxxxx</a:t>
                      </a:r>
                      <a:endParaRPr lang="en-US" sz="1400" dirty="0">
                        <a:latin typeface="Consolas" pitchFamily="49" charset="0"/>
                        <a:cs typeface="Consolas" pitchFamily="49" charset="0"/>
                      </a:endParaRPr>
                    </a:p>
                  </a:txBody>
                  <a:tcPr>
                    <a:solidFill>
                      <a:schemeClr val="accent3">
                        <a:lumMod val="20000"/>
                        <a:lumOff val="80000"/>
                      </a:schemeClr>
                    </a:solidFill>
                  </a:tcPr>
                </a:tc>
                <a:tc>
                  <a:txBody>
                    <a:bodyPr/>
                    <a:lstStyle/>
                    <a:p>
                      <a:pPr algn="r"/>
                      <a:endParaRPr lang="en-US" sz="1400" dirty="0">
                        <a:latin typeface="Consolas" pitchFamily="49" charset="0"/>
                        <a:cs typeface="Consolas" pitchFamily="49" charset="0"/>
                      </a:endParaRPr>
                    </a:p>
                  </a:txBody>
                  <a:tcPr>
                    <a:solidFill>
                      <a:schemeClr val="accent3">
                        <a:lumMod val="20000"/>
                        <a:lumOff val="80000"/>
                      </a:schemeClr>
                    </a:solidFill>
                  </a:tcPr>
                </a:tc>
              </a:tr>
              <a:tr h="286618">
                <a:tc gridSpan="2">
                  <a:txBody>
                    <a:bodyPr/>
                    <a:lstStyle/>
                    <a:p>
                      <a:pPr algn="ctr"/>
                      <a:r>
                        <a:rPr lang="en-US" sz="1400" b="1" dirty="0" smtClean="0"/>
                        <a:t>Aggregate</a:t>
                      </a:r>
                      <a:r>
                        <a:rPr lang="en-US" sz="1400" b="1" baseline="0" dirty="0" smtClean="0"/>
                        <a:t> (OR)</a:t>
                      </a:r>
                      <a:endParaRPr lang="en-US" sz="1400" b="1" dirty="0"/>
                    </a:p>
                  </a:txBody>
                  <a:tcPr>
                    <a:solidFill>
                      <a:schemeClr val="accent3">
                        <a:lumMod val="20000"/>
                        <a:lumOff val="80000"/>
                      </a:schemeClr>
                    </a:solidFill>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Consolas" pitchFamily="49" charset="0"/>
                          <a:cs typeface="Consolas" pitchFamily="49" charset="0"/>
                        </a:rPr>
                        <a:t>xxxxxxx</a:t>
                      </a:r>
                      <a:r>
                        <a:rPr lang="en-US" sz="1400" b="1" dirty="0" smtClean="0">
                          <a:latin typeface="Consolas" pitchFamily="49" charset="0"/>
                          <a:cs typeface="Consolas" pitchFamily="49" charset="0"/>
                        </a:rPr>
                        <a:t>   </a:t>
                      </a:r>
                      <a:r>
                        <a:rPr lang="en-US" sz="1400" b="1" dirty="0" err="1" smtClean="0">
                          <a:latin typeface="Consolas" pitchFamily="49" charset="0"/>
                          <a:cs typeface="Consolas" pitchFamily="49" charset="0"/>
                        </a:rPr>
                        <a:t>xxxx</a:t>
                      </a:r>
                      <a:r>
                        <a:rPr lang="en-US" sz="1400" b="1" baseline="0" dirty="0" err="1" smtClean="0">
                          <a:latin typeface="Consolas" pitchFamily="49" charset="0"/>
                          <a:cs typeface="Consolas" pitchFamily="49" charset="0"/>
                        </a:rPr>
                        <a:t>x</a:t>
                      </a:r>
                      <a:r>
                        <a:rPr lang="en-US" sz="1400" b="1" baseline="0" dirty="0" smtClean="0">
                          <a:latin typeface="Consolas" pitchFamily="49" charset="0"/>
                          <a:cs typeface="Consolas" pitchFamily="49" charset="0"/>
                        </a:rPr>
                        <a:t>    x     </a:t>
                      </a:r>
                      <a:r>
                        <a:rPr lang="en-US" sz="1400" b="1" baseline="0" dirty="0" err="1" smtClean="0">
                          <a:latin typeface="Consolas" pitchFamily="49" charset="0"/>
                          <a:cs typeface="Consolas" pitchFamily="49" charset="0"/>
                        </a:rPr>
                        <a:t>xxxx</a:t>
                      </a:r>
                      <a:r>
                        <a:rPr lang="en-US" sz="1400" b="1" baseline="0" dirty="0" smtClean="0">
                          <a:latin typeface="Consolas" pitchFamily="49" charset="0"/>
                          <a:cs typeface="Consolas" pitchFamily="49" charset="0"/>
                        </a:rPr>
                        <a:t>       xx</a:t>
                      </a:r>
                      <a:endParaRPr lang="en-US" sz="1400" b="1" dirty="0" smtClean="0">
                        <a:latin typeface="Consolas" pitchFamily="49" charset="0"/>
                        <a:cs typeface="Consolas" pitchFamily="49" charset="0"/>
                      </a:endParaRPr>
                    </a:p>
                  </a:txBody>
                  <a:tcPr>
                    <a:solidFill>
                      <a:schemeClr val="accent3">
                        <a:lumMod val="20000"/>
                        <a:lumOff val="8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latin typeface="Consolas" pitchFamily="49" charset="0"/>
                          <a:cs typeface="Consolas" pitchFamily="49" charset="0"/>
                        </a:rPr>
                        <a:t>19</a:t>
                      </a:r>
                    </a:p>
                  </a:txBody>
                  <a:tcPr>
                    <a:solidFill>
                      <a:schemeClr val="accent3">
                        <a:lumMod val="20000"/>
                        <a:lumOff val="80000"/>
                      </a:schemeClr>
                    </a:solidFill>
                  </a:tcPr>
                </a:tc>
              </a:tr>
              <a:tr h="286618">
                <a:tc>
                  <a:txBody>
                    <a:bodyPr/>
                    <a:lstStyle/>
                    <a:p>
                      <a:endParaRPr lang="en-US" sz="1400" dirty="0"/>
                    </a:p>
                  </a:txBody>
                  <a:tcPr>
                    <a:solidFill>
                      <a:schemeClr val="accent5">
                        <a:lumMod val="20000"/>
                        <a:lumOff val="80000"/>
                      </a:schemeClr>
                    </a:solidFill>
                  </a:tcPr>
                </a:tc>
                <a:tc>
                  <a:txBody>
                    <a:bodyPr/>
                    <a:lstStyle/>
                    <a:p>
                      <a:r>
                        <a:rPr lang="en-US" sz="1400" dirty="0" smtClean="0"/>
                        <a:t>PLsuite1</a:t>
                      </a:r>
                      <a:endParaRPr lang="en-US" sz="1400" dirty="0"/>
                    </a:p>
                  </a:txBody>
                  <a:tcPr>
                    <a:solidFill>
                      <a:schemeClr val="accent5">
                        <a:lumMod val="20000"/>
                        <a:lumOff val="80000"/>
                      </a:schemeClr>
                    </a:solidFill>
                  </a:tcPr>
                </a:tc>
                <a:tc>
                  <a:txBody>
                    <a:bodyPr/>
                    <a:lstStyle/>
                    <a:p>
                      <a:r>
                        <a:rPr lang="en-US" sz="1400" dirty="0" err="1" smtClean="0">
                          <a:latin typeface="Consolas" pitchFamily="49" charset="0"/>
                          <a:cs typeface="Consolas" pitchFamily="49" charset="0"/>
                        </a:rPr>
                        <a:t>xxxxxx</a:t>
                      </a:r>
                      <a:r>
                        <a:rPr lang="en-US" sz="1400" dirty="0" smtClean="0">
                          <a:latin typeface="Consolas" pitchFamily="49" charset="0"/>
                          <a:cs typeface="Consolas" pitchFamily="49" charset="0"/>
                        </a:rPr>
                        <a:t>    </a:t>
                      </a:r>
                      <a:r>
                        <a:rPr lang="en-US" sz="1400" dirty="0" err="1" smtClean="0">
                          <a:latin typeface="Consolas" pitchFamily="49" charset="0"/>
                          <a:cs typeface="Consolas" pitchFamily="49" charset="0"/>
                        </a:rPr>
                        <a:t>xxxxx</a:t>
                      </a:r>
                      <a:r>
                        <a:rPr lang="en-US" sz="1400" baseline="0" dirty="0" smtClean="0">
                          <a:latin typeface="Consolas" pitchFamily="49" charset="0"/>
                          <a:cs typeface="Consolas" pitchFamily="49" charset="0"/>
                        </a:rPr>
                        <a:t>    xx</a:t>
                      </a:r>
                      <a:endParaRPr lang="en-US" sz="1400" dirty="0">
                        <a:latin typeface="Consolas" pitchFamily="49" charset="0"/>
                        <a:cs typeface="Consolas" pitchFamily="49" charset="0"/>
                      </a:endParaRPr>
                    </a:p>
                  </a:txBody>
                  <a:tcPr>
                    <a:solidFill>
                      <a:schemeClr val="accent5">
                        <a:lumMod val="20000"/>
                        <a:lumOff val="80000"/>
                      </a:schemeClr>
                    </a:solidFill>
                  </a:tcPr>
                </a:tc>
                <a:tc>
                  <a:txBody>
                    <a:bodyPr/>
                    <a:lstStyle/>
                    <a:p>
                      <a:pPr algn="r"/>
                      <a:endParaRPr lang="en-US" sz="1400" dirty="0">
                        <a:latin typeface="Consolas" pitchFamily="49" charset="0"/>
                        <a:cs typeface="Consolas" pitchFamily="49" charset="0"/>
                      </a:endParaRPr>
                    </a:p>
                  </a:txBody>
                  <a:tcPr>
                    <a:solidFill>
                      <a:schemeClr val="accent5">
                        <a:lumMod val="20000"/>
                        <a:lumOff val="80000"/>
                      </a:schemeClr>
                    </a:solidFill>
                  </a:tcPr>
                </a:tc>
              </a:tr>
              <a:tr h="286618">
                <a:tc>
                  <a:txBody>
                    <a:bodyPr/>
                    <a:lstStyle/>
                    <a:p>
                      <a:endParaRPr lang="en-US" sz="1400" dirty="0"/>
                    </a:p>
                  </a:txBody>
                  <a:tcPr>
                    <a:solidFill>
                      <a:schemeClr val="accent5">
                        <a:lumMod val="20000"/>
                        <a:lumOff val="80000"/>
                      </a:schemeClr>
                    </a:solidFill>
                  </a:tcPr>
                </a:tc>
                <a:tc>
                  <a:txBody>
                    <a:bodyPr/>
                    <a:lstStyle/>
                    <a:p>
                      <a:r>
                        <a:rPr lang="en-US" sz="1400" dirty="0" smtClean="0"/>
                        <a:t>PLSuite2</a:t>
                      </a:r>
                      <a:endParaRPr lang="en-US" sz="1400" dirty="0"/>
                    </a:p>
                  </a:txBody>
                  <a:tcPr>
                    <a:solidFill>
                      <a:schemeClr val="accent5">
                        <a:lumMod val="20000"/>
                        <a:lumOff val="80000"/>
                      </a:schemeClr>
                    </a:solidFill>
                  </a:tcPr>
                </a:tc>
                <a:tc>
                  <a:txBody>
                    <a:bodyPr/>
                    <a:lstStyle/>
                    <a:p>
                      <a:r>
                        <a:rPr lang="en-US" sz="1400" dirty="0" err="1" smtClean="0">
                          <a:latin typeface="Consolas" pitchFamily="49" charset="0"/>
                          <a:cs typeface="Consolas" pitchFamily="49" charset="0"/>
                        </a:rPr>
                        <a:t>xxxxxx</a:t>
                      </a:r>
                      <a:r>
                        <a:rPr lang="en-US" sz="1400" baseline="0" dirty="0" smtClean="0">
                          <a:latin typeface="Consolas" pitchFamily="49" charset="0"/>
                          <a:cs typeface="Consolas" pitchFamily="49" charset="0"/>
                        </a:rPr>
                        <a:t>    </a:t>
                      </a:r>
                      <a:r>
                        <a:rPr lang="en-US" sz="1400" baseline="0" dirty="0" err="1" smtClean="0">
                          <a:latin typeface="Consolas" pitchFamily="49" charset="0"/>
                          <a:cs typeface="Consolas" pitchFamily="49" charset="0"/>
                        </a:rPr>
                        <a:t>xxxxx</a:t>
                      </a:r>
                      <a:endParaRPr lang="en-US" sz="1400" dirty="0">
                        <a:latin typeface="Consolas" pitchFamily="49" charset="0"/>
                        <a:cs typeface="Consolas" pitchFamily="49" charset="0"/>
                      </a:endParaRPr>
                    </a:p>
                  </a:txBody>
                  <a:tcPr>
                    <a:solidFill>
                      <a:schemeClr val="accent5">
                        <a:lumMod val="20000"/>
                        <a:lumOff val="80000"/>
                      </a:schemeClr>
                    </a:solidFill>
                  </a:tcPr>
                </a:tc>
                <a:tc>
                  <a:txBody>
                    <a:bodyPr/>
                    <a:lstStyle/>
                    <a:p>
                      <a:pPr algn="r"/>
                      <a:endParaRPr lang="en-US" sz="1400" dirty="0">
                        <a:latin typeface="Consolas" pitchFamily="49" charset="0"/>
                        <a:cs typeface="Consolas" pitchFamily="49" charset="0"/>
                      </a:endParaRPr>
                    </a:p>
                  </a:txBody>
                  <a:tcPr>
                    <a:solidFill>
                      <a:schemeClr val="accent5">
                        <a:lumMod val="20000"/>
                        <a:lumOff val="80000"/>
                      </a:schemeClr>
                    </a:solidFill>
                  </a:tcPr>
                </a:tc>
              </a:tr>
              <a:tr h="362253">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Aggregate</a:t>
                      </a:r>
                      <a:r>
                        <a:rPr lang="en-US" sz="1400" b="1" baseline="0" dirty="0" smtClean="0"/>
                        <a:t> (OR)</a:t>
                      </a:r>
                      <a:endParaRPr lang="en-US" sz="1400" b="1" dirty="0" smtClean="0"/>
                    </a:p>
                  </a:txBody>
                  <a:tcPr>
                    <a:solidFill>
                      <a:schemeClr val="accent5">
                        <a:lumMod val="20000"/>
                        <a:lumOff val="80000"/>
                      </a:schemeClr>
                    </a:solidFill>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err="1" smtClean="0">
                          <a:latin typeface="Consolas" pitchFamily="49" charset="0"/>
                          <a:cs typeface="Consolas" pitchFamily="49" charset="0"/>
                        </a:rPr>
                        <a:t>xxxxxx</a:t>
                      </a:r>
                      <a:r>
                        <a:rPr lang="en-US" sz="1400" b="1" dirty="0" smtClean="0">
                          <a:latin typeface="Consolas" pitchFamily="49" charset="0"/>
                          <a:cs typeface="Consolas" pitchFamily="49" charset="0"/>
                        </a:rPr>
                        <a:t>    </a:t>
                      </a:r>
                      <a:r>
                        <a:rPr lang="en-US" sz="1400" b="1" dirty="0" err="1" smtClean="0">
                          <a:latin typeface="Consolas" pitchFamily="49" charset="0"/>
                          <a:cs typeface="Consolas" pitchFamily="49" charset="0"/>
                        </a:rPr>
                        <a:t>xxxxx</a:t>
                      </a:r>
                      <a:r>
                        <a:rPr lang="en-US" sz="1400" b="1" baseline="0" dirty="0" smtClean="0">
                          <a:latin typeface="Consolas" pitchFamily="49" charset="0"/>
                          <a:cs typeface="Consolas" pitchFamily="49" charset="0"/>
                        </a:rPr>
                        <a:t>    xx</a:t>
                      </a:r>
                      <a:endParaRPr lang="en-US" sz="1400" b="1" dirty="0" smtClean="0">
                        <a:latin typeface="Consolas" pitchFamily="49" charset="0"/>
                        <a:cs typeface="Consolas" pitchFamily="49" charset="0"/>
                      </a:endParaRPr>
                    </a:p>
                  </a:txBody>
                  <a:tcPr>
                    <a:solidFill>
                      <a:schemeClr val="accent5">
                        <a:lumMod val="20000"/>
                        <a:lumOff val="8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b="1" dirty="0" smtClean="0">
                          <a:latin typeface="Consolas" pitchFamily="49" charset="0"/>
                          <a:cs typeface="Consolas" pitchFamily="49" charset="0"/>
                        </a:rPr>
                        <a:t>13</a:t>
                      </a:r>
                    </a:p>
                  </a:txBody>
                  <a:tcPr>
                    <a:solidFill>
                      <a:schemeClr val="accent5">
                        <a:lumMod val="20000"/>
                        <a:lumOff val="80000"/>
                      </a:schemeClr>
                    </a:solidFill>
                  </a:tcPr>
                </a:tc>
              </a:tr>
              <a:tr h="304800">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t>Non-PL AND NOT PL</a:t>
                      </a:r>
                    </a:p>
                  </a:txBody>
                  <a:tcPr>
                    <a:solidFill>
                      <a:schemeClr val="accent3">
                        <a:lumMod val="60000"/>
                        <a:lumOff val="40000"/>
                      </a:schemeClr>
                    </a:solidFill>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dirty="0" smtClean="0">
                          <a:latin typeface="Consolas" pitchFamily="49" charset="0"/>
                          <a:cs typeface="Consolas" pitchFamily="49" charset="0"/>
                        </a:rPr>
                        <a:t>      x                  </a:t>
                      </a:r>
                      <a:r>
                        <a:rPr lang="en-US" sz="1400" b="1" dirty="0" err="1" smtClean="0">
                          <a:latin typeface="Consolas" pitchFamily="49" charset="0"/>
                          <a:cs typeface="Consolas" pitchFamily="49" charset="0"/>
                        </a:rPr>
                        <a:t>xxxx</a:t>
                      </a:r>
                      <a:r>
                        <a:rPr lang="en-US" sz="1400" b="1" dirty="0" smtClean="0">
                          <a:latin typeface="Consolas" pitchFamily="49" charset="0"/>
                          <a:cs typeface="Consolas" pitchFamily="49" charset="0"/>
                        </a:rPr>
                        <a:t>       xx</a:t>
                      </a:r>
                    </a:p>
                  </a:txBody>
                  <a:tcPr>
                    <a:solidFill>
                      <a:schemeClr val="accent3">
                        <a:lumMod val="60000"/>
                        <a:lumOff val="40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400" dirty="0" smtClean="0">
                          <a:latin typeface="Consolas" pitchFamily="49" charset="0"/>
                          <a:cs typeface="Consolas" pitchFamily="49" charset="0"/>
                        </a:rPr>
                        <a:t>6</a:t>
                      </a:r>
                    </a:p>
                  </a:txBody>
                  <a:tcPr>
                    <a:solidFill>
                      <a:schemeClr val="accent3">
                        <a:lumMod val="60000"/>
                        <a:lumOff val="40000"/>
                      </a:schemeClr>
                    </a:solidFill>
                  </a:tcPr>
                </a:tc>
              </a:tr>
            </a:tbl>
          </a:graphicData>
        </a:graphic>
      </p:graphicFrame>
    </p:spTree>
    <p:extLst>
      <p:ext uri="{BB962C8B-B14F-4D97-AF65-F5344CB8AC3E}">
        <p14:creationId xmlns:p14="http://schemas.microsoft.com/office/powerpoint/2010/main" val="166300837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sourcereport</a:t>
            </a:r>
            <a:endParaRPr lang="en-US" dirty="0"/>
          </a:p>
        </p:txBody>
      </p:sp>
      <p:sp>
        <p:nvSpPr>
          <p:cNvPr id="3" name="Content Placeholder 2"/>
          <p:cNvSpPr>
            <a:spLocks noGrp="1"/>
          </p:cNvSpPr>
          <p:nvPr>
            <p:ph idx="1"/>
          </p:nvPr>
        </p:nvSpPr>
        <p:spPr/>
        <p:txBody>
          <a:bodyPr/>
          <a:lstStyle/>
          <a:p>
            <a:r>
              <a:rPr lang="en-US" dirty="0" smtClean="0"/>
              <a:t>Generate CSV output that can be imported into Excel.</a:t>
            </a:r>
          </a:p>
          <a:p>
            <a:r>
              <a:rPr lang="en-US" dirty="0" smtClean="0"/>
              <a:t>Needs a 64-bit VM and currently 4+GB of memory!</a:t>
            </a:r>
          </a:p>
          <a:p>
            <a:r>
              <a:rPr lang="en-US" dirty="0" smtClean="0"/>
              <a:t>Demo: </a:t>
            </a:r>
            <a:endParaRPr lang="en-US" dirty="0"/>
          </a:p>
        </p:txBody>
      </p:sp>
      <p:sp>
        <p:nvSpPr>
          <p:cNvPr id="4" name="TextBox 3"/>
          <p:cNvSpPr txBox="1"/>
          <p:nvPr/>
        </p:nvSpPr>
        <p:spPr>
          <a:xfrm>
            <a:off x="685800" y="3505200"/>
            <a:ext cx="8686800" cy="1277273"/>
          </a:xfrm>
          <a:prstGeom prst="rect">
            <a:avLst/>
          </a:prstGeom>
          <a:noFill/>
        </p:spPr>
        <p:txBody>
          <a:bodyPr wrap="square" rtlCol="0">
            <a:spAutoFit/>
          </a:bodyPr>
          <a:lstStyle/>
          <a:p>
            <a:r>
              <a:rPr lang="da-DK" sz="1100" dirty="0">
                <a:latin typeface="Consolas" pitchFamily="49" charset="0"/>
                <a:cs typeface="Consolas" pitchFamily="49" charset="0"/>
              </a:rPr>
              <a:t>[gitmo@devtestx1 bin]$ </a:t>
            </a:r>
            <a:r>
              <a:rPr lang="da-DK" sz="1100" b="1" dirty="0">
                <a:latin typeface="Consolas" pitchFamily="49" charset="0"/>
                <a:cs typeface="Consolas" pitchFamily="49" charset="0"/>
              </a:rPr>
              <a:t>./sourcereport -file FastOrderedSet.java 2&gt;log</a:t>
            </a:r>
          </a:p>
          <a:p>
            <a:r>
              <a:rPr lang="en-US" sz="1100" dirty="0" smtClean="0">
                <a:latin typeface="Consolas" pitchFamily="49" charset="0"/>
                <a:cs typeface="Consolas" pitchFamily="49" charset="0"/>
              </a:rPr>
              <a:t>title</a:t>
            </a:r>
            <a:r>
              <a:rPr lang="en-US" sz="1100" dirty="0">
                <a:latin typeface="Consolas" pitchFamily="49" charset="0"/>
                <a:cs typeface="Consolas" pitchFamily="49" charset="0"/>
              </a:rPr>
              <a:t>, </a:t>
            </a:r>
            <a:r>
              <a:rPr lang="en-US" sz="1100" dirty="0" err="1">
                <a:latin typeface="Consolas" pitchFamily="49" charset="0"/>
                <a:cs typeface="Consolas" pitchFamily="49" charset="0"/>
              </a:rPr>
              <a:t>PackageName</a:t>
            </a:r>
            <a:r>
              <a:rPr lang="en-US" sz="1100" dirty="0">
                <a:latin typeface="Consolas" pitchFamily="49" charset="0"/>
                <a:cs typeface="Consolas" pitchFamily="49" charset="0"/>
              </a:rPr>
              <a:t>, </a:t>
            </a:r>
            <a:r>
              <a:rPr lang="en-US" sz="1100" dirty="0" err="1">
                <a:latin typeface="Consolas" pitchFamily="49" charset="0"/>
                <a:cs typeface="Consolas" pitchFamily="49" charset="0"/>
              </a:rPr>
              <a:t>FileName</a:t>
            </a:r>
            <a:r>
              <a:rPr lang="en-US" sz="1100" dirty="0">
                <a:latin typeface="Consolas" pitchFamily="49" charset="0"/>
                <a:cs typeface="Consolas" pitchFamily="49" charset="0"/>
              </a:rPr>
              <a:t>, </a:t>
            </a:r>
            <a:r>
              <a:rPr lang="en-US" sz="1100" dirty="0" err="1">
                <a:latin typeface="Consolas" pitchFamily="49" charset="0"/>
                <a:cs typeface="Consolas" pitchFamily="49" charset="0"/>
              </a:rPr>
              <a:t>lineMissed</a:t>
            </a:r>
            <a:r>
              <a:rPr lang="en-US" sz="1100" dirty="0">
                <a:latin typeface="Consolas" pitchFamily="49" charset="0"/>
                <a:cs typeface="Consolas" pitchFamily="49" charset="0"/>
              </a:rPr>
              <a:t>, </a:t>
            </a:r>
            <a:r>
              <a:rPr lang="en-US" sz="1100" dirty="0" err="1">
                <a:latin typeface="Consolas" pitchFamily="49" charset="0"/>
                <a:cs typeface="Consolas" pitchFamily="49" charset="0"/>
              </a:rPr>
              <a:t>lineCovered</a:t>
            </a:r>
            <a:r>
              <a:rPr lang="en-US" sz="1100" dirty="0">
                <a:latin typeface="Consolas" pitchFamily="49" charset="0"/>
                <a:cs typeface="Consolas" pitchFamily="49" charset="0"/>
              </a:rPr>
              <a:t>, </a:t>
            </a:r>
            <a:r>
              <a:rPr lang="en-US" sz="1100" dirty="0" err="1">
                <a:latin typeface="Consolas" pitchFamily="49" charset="0"/>
                <a:cs typeface="Consolas" pitchFamily="49" charset="0"/>
              </a:rPr>
              <a:t>instructionMissed</a:t>
            </a:r>
            <a:r>
              <a:rPr lang="en-US" sz="1100" dirty="0">
                <a:latin typeface="Consolas" pitchFamily="49" charset="0"/>
                <a:cs typeface="Consolas" pitchFamily="49" charset="0"/>
              </a:rPr>
              <a:t>, </a:t>
            </a:r>
            <a:r>
              <a:rPr lang="en-US" sz="1100" dirty="0" err="1">
                <a:latin typeface="Consolas" pitchFamily="49" charset="0"/>
                <a:cs typeface="Consolas" pitchFamily="49" charset="0"/>
              </a:rPr>
              <a:t>instructionCovered</a:t>
            </a:r>
            <a:r>
              <a:rPr lang="en-US" sz="1100" dirty="0">
                <a:latin typeface="Consolas" pitchFamily="49" charset="0"/>
                <a:cs typeface="Consolas" pitchFamily="49" charset="0"/>
              </a:rPr>
              <a:t>, </a:t>
            </a:r>
            <a:r>
              <a:rPr lang="en-US" sz="1100" dirty="0" err="1">
                <a:latin typeface="Consolas" pitchFamily="49" charset="0"/>
                <a:cs typeface="Consolas" pitchFamily="49" charset="0"/>
              </a:rPr>
              <a:t>branchMissed</a:t>
            </a:r>
            <a:r>
              <a:rPr lang="en-US" sz="1100" dirty="0">
                <a:latin typeface="Consolas" pitchFamily="49" charset="0"/>
                <a:cs typeface="Consolas" pitchFamily="49" charset="0"/>
              </a:rPr>
              <a:t>, </a:t>
            </a:r>
            <a:r>
              <a:rPr lang="en-US" sz="1100" dirty="0" err="1">
                <a:latin typeface="Consolas" pitchFamily="49" charset="0"/>
                <a:cs typeface="Consolas" pitchFamily="49" charset="0"/>
              </a:rPr>
              <a:t>branchCovered</a:t>
            </a:r>
            <a:r>
              <a:rPr lang="en-US" sz="1100" dirty="0">
                <a:latin typeface="Consolas" pitchFamily="49" charset="0"/>
                <a:cs typeface="Consolas" pitchFamily="49" charset="0"/>
              </a:rPr>
              <a:t>, </a:t>
            </a:r>
            <a:r>
              <a:rPr lang="en-US" sz="1100" dirty="0" err="1">
                <a:latin typeface="Consolas" pitchFamily="49" charset="0"/>
                <a:cs typeface="Consolas" pitchFamily="49" charset="0"/>
              </a:rPr>
              <a:t>complexityMissed</a:t>
            </a:r>
            <a:r>
              <a:rPr lang="en-US" sz="1100" dirty="0">
                <a:latin typeface="Consolas" pitchFamily="49" charset="0"/>
                <a:cs typeface="Consolas" pitchFamily="49" charset="0"/>
              </a:rPr>
              <a:t>, </a:t>
            </a:r>
            <a:r>
              <a:rPr lang="en-US" sz="1100" dirty="0" err="1">
                <a:latin typeface="Consolas" pitchFamily="49" charset="0"/>
                <a:cs typeface="Consolas" pitchFamily="49" charset="0"/>
              </a:rPr>
              <a:t>complexityCovered</a:t>
            </a:r>
            <a:r>
              <a:rPr lang="en-US" sz="1100" dirty="0">
                <a:latin typeface="Consolas" pitchFamily="49" charset="0"/>
                <a:cs typeface="Consolas" pitchFamily="49" charset="0"/>
              </a:rPr>
              <a:t>, </a:t>
            </a:r>
            <a:r>
              <a:rPr lang="en-US" sz="1100" dirty="0" err="1">
                <a:latin typeface="Consolas" pitchFamily="49" charset="0"/>
                <a:cs typeface="Consolas" pitchFamily="49" charset="0"/>
              </a:rPr>
              <a:t>methodMissed</a:t>
            </a:r>
            <a:r>
              <a:rPr lang="en-US" sz="1100" dirty="0">
                <a:latin typeface="Consolas" pitchFamily="49" charset="0"/>
                <a:cs typeface="Consolas" pitchFamily="49" charset="0"/>
              </a:rPr>
              <a:t>, </a:t>
            </a:r>
            <a:r>
              <a:rPr lang="en-US" sz="1100" dirty="0" err="1">
                <a:latin typeface="Consolas" pitchFamily="49" charset="0"/>
                <a:cs typeface="Consolas" pitchFamily="49" charset="0"/>
              </a:rPr>
              <a:t>methodCovered</a:t>
            </a:r>
            <a:r>
              <a:rPr lang="en-US" sz="1100" dirty="0">
                <a:latin typeface="Consolas" pitchFamily="49" charset="0"/>
                <a:cs typeface="Consolas" pitchFamily="49" charset="0"/>
              </a:rPr>
              <a:t>, line coverage difference </a:t>
            </a:r>
            <a:r>
              <a:rPr lang="en-US" sz="1100" dirty="0" err="1">
                <a:latin typeface="Consolas" pitchFamily="49" charset="0"/>
                <a:cs typeface="Consolas" pitchFamily="49" charset="0"/>
              </a:rPr>
              <a:t>CoveredLineSet</a:t>
            </a:r>
            <a:r>
              <a:rPr lang="en-US" sz="1100" dirty="0">
                <a:latin typeface="Consolas" pitchFamily="49" charset="0"/>
                <a:cs typeface="Consolas" pitchFamily="49" charset="0"/>
              </a:rPr>
              <a:t> cardinality</a:t>
            </a:r>
          </a:p>
          <a:p>
            <a:r>
              <a:rPr lang="en-US" sz="1100" dirty="0" err="1">
                <a:latin typeface="Consolas" pitchFamily="49" charset="0"/>
                <a:cs typeface="Consolas" pitchFamily="49" charset="0"/>
              </a:rPr>
              <a:t>non_PL</a:t>
            </a:r>
            <a:r>
              <a:rPr lang="en-US" sz="1100" dirty="0">
                <a:latin typeface="Consolas" pitchFamily="49" charset="0"/>
                <a:cs typeface="Consolas" pitchFamily="49" charset="0"/>
              </a:rPr>
              <a:t>, com/</a:t>
            </a:r>
            <a:r>
              <a:rPr lang="en-US" sz="1100" dirty="0" err="1">
                <a:latin typeface="Consolas" pitchFamily="49" charset="0"/>
                <a:cs typeface="Consolas" pitchFamily="49" charset="0"/>
              </a:rPr>
              <a:t>guidewire</a:t>
            </a:r>
            <a:r>
              <a:rPr lang="en-US" sz="1100" dirty="0">
                <a:latin typeface="Consolas" pitchFamily="49" charset="0"/>
                <a:cs typeface="Consolas" pitchFamily="49" charset="0"/>
              </a:rPr>
              <a:t>/commons/collections, FastOrderedSet.java, 117, 237, 662, 1175, 24, 23, 68, 61, 43, 51, 66</a:t>
            </a:r>
          </a:p>
          <a:p>
            <a:r>
              <a:rPr lang="en-US" sz="1100" dirty="0">
                <a:latin typeface="Consolas" pitchFamily="49" charset="0"/>
                <a:cs typeface="Consolas" pitchFamily="49" charset="0"/>
              </a:rPr>
              <a:t>PL, com/</a:t>
            </a:r>
            <a:r>
              <a:rPr lang="en-US" sz="1100" dirty="0" err="1">
                <a:latin typeface="Consolas" pitchFamily="49" charset="0"/>
                <a:cs typeface="Consolas" pitchFamily="49" charset="0"/>
              </a:rPr>
              <a:t>guidewire</a:t>
            </a:r>
            <a:r>
              <a:rPr lang="en-US" sz="1100" dirty="0">
                <a:latin typeface="Consolas" pitchFamily="49" charset="0"/>
                <a:cs typeface="Consolas" pitchFamily="49" charset="0"/>
              </a:rPr>
              <a:t>/commons/collections, FastOrderedSet.java, 134, 225, 614, 911, 26, 24, 76, 57, 46, 50, 61</a:t>
            </a:r>
          </a:p>
          <a:p>
            <a:r>
              <a:rPr lang="en-US" sz="1100" dirty="0" err="1">
                <a:latin typeface="Consolas" pitchFamily="49" charset="0"/>
                <a:cs typeface="Consolas" pitchFamily="49" charset="0"/>
              </a:rPr>
              <a:t>pl</a:t>
            </a:r>
            <a:r>
              <a:rPr lang="en-US" sz="1100" dirty="0">
                <a:latin typeface="Consolas" pitchFamily="49" charset="0"/>
                <a:cs typeface="Consolas" pitchFamily="49" charset="0"/>
              </a:rPr>
              <a:t> - </a:t>
            </a:r>
            <a:r>
              <a:rPr lang="en-US" sz="1100" dirty="0" err="1">
                <a:latin typeface="Consolas" pitchFamily="49" charset="0"/>
                <a:cs typeface="Consolas" pitchFamily="49" charset="0"/>
              </a:rPr>
              <a:t>non_pl</a:t>
            </a:r>
            <a:r>
              <a:rPr lang="en-US" sz="1100" dirty="0">
                <a:latin typeface="Consolas" pitchFamily="49" charset="0"/>
                <a:cs typeface="Consolas" pitchFamily="49" charset="0"/>
              </a:rPr>
              <a:t>, com/</a:t>
            </a:r>
            <a:r>
              <a:rPr lang="en-US" sz="1100" dirty="0" err="1">
                <a:latin typeface="Consolas" pitchFamily="49" charset="0"/>
                <a:cs typeface="Consolas" pitchFamily="49" charset="0"/>
              </a:rPr>
              <a:t>guidewire</a:t>
            </a:r>
            <a:r>
              <a:rPr lang="en-US" sz="1100" dirty="0">
                <a:latin typeface="Consolas" pitchFamily="49" charset="0"/>
                <a:cs typeface="Consolas" pitchFamily="49" charset="0"/>
              </a:rPr>
              <a:t>/commons/collections, FastOrderedSet.java, -17, 12, 48, 264, -2, -1, -8, 4, -3, 1, </a:t>
            </a:r>
            <a:r>
              <a:rPr lang="en-US" sz="1100" dirty="0" smtClean="0">
                <a:latin typeface="Consolas" pitchFamily="49" charset="0"/>
                <a:cs typeface="Consolas" pitchFamily="49" charset="0"/>
              </a:rPr>
              <a:t>5</a:t>
            </a:r>
            <a:endParaRPr lang="en-US" sz="1100" dirty="0">
              <a:latin typeface="Consolas" pitchFamily="49" charset="0"/>
              <a:cs typeface="Consolas" pitchFamily="49" charset="0"/>
            </a:endParaRPr>
          </a:p>
        </p:txBody>
      </p:sp>
    </p:spTree>
    <p:extLst>
      <p:ext uri="{BB962C8B-B14F-4D97-AF65-F5344CB8AC3E}">
        <p14:creationId xmlns:p14="http://schemas.microsoft.com/office/powerpoint/2010/main" val="3638060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Report</a:t>
            </a:r>
            <a:endParaRPr lang="en-US" dirty="0"/>
          </a:p>
        </p:txBody>
      </p:sp>
      <p:sp>
        <p:nvSpPr>
          <p:cNvPr id="3" name="Content Placeholder 2"/>
          <p:cNvSpPr>
            <a:spLocks noGrp="1"/>
          </p:cNvSpPr>
          <p:nvPr>
            <p:ph idx="1"/>
          </p:nvPr>
        </p:nvSpPr>
        <p:spPr/>
        <p:txBody>
          <a:bodyPr/>
          <a:lstStyle/>
          <a:p>
            <a:r>
              <a:rPr lang="en-US" dirty="0"/>
              <a:t>Demo: </a:t>
            </a:r>
            <a:r>
              <a:rPr lang="en-US" sz="1200" dirty="0">
                <a:hlinkClick r:id="rId2" action="ppaction://hlinkfile"/>
              </a:rPr>
              <a:t>C:\Users\mstein\Documents\GW Presentations\Coverage report for source and package </a:t>
            </a:r>
            <a:r>
              <a:rPr lang="en-US" sz="1200" dirty="0" smtClean="0">
                <a:hlinkClick r:id="rId2" action="ppaction://hlinkfile"/>
              </a:rPr>
              <a:t>demo.xlsx</a:t>
            </a:r>
            <a:endParaRPr lang="en-US" sz="1200" dirty="0" smtClean="0"/>
          </a:p>
          <a:p>
            <a:endParaRPr lang="en-US" sz="1200" dirty="0"/>
          </a:p>
        </p:txBody>
      </p:sp>
      <p:pic>
        <p:nvPicPr>
          <p:cNvPr id="4" name="Picture 3"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6" y="2334209"/>
            <a:ext cx="9144000" cy="4974540"/>
          </a:xfrm>
          <a:prstGeom prst="rect">
            <a:avLst/>
          </a:prstGeom>
        </p:spPr>
      </p:pic>
    </p:spTree>
    <p:extLst>
      <p:ext uri="{BB962C8B-B14F-4D97-AF65-F5344CB8AC3E}">
        <p14:creationId xmlns:p14="http://schemas.microsoft.com/office/powerpoint/2010/main" val="40620974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Opening Act: Coverage in </a:t>
            </a:r>
            <a:r>
              <a:rPr lang="en-US" dirty="0" err="1" smtClean="0"/>
              <a:t>IntelliJ</a:t>
            </a:r>
            <a:endParaRPr lang="en-US" dirty="0"/>
          </a:p>
        </p:txBody>
      </p:sp>
      <p:pic>
        <p:nvPicPr>
          <p:cNvPr id="4" name="Content Placeholder 3"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4969" y="2715258"/>
            <a:ext cx="6354062" cy="2295846"/>
          </a:xfrm>
        </p:spPr>
      </p:pic>
      <p:cxnSp>
        <p:nvCxnSpPr>
          <p:cNvPr id="6" name="Elbow Connector 5"/>
          <p:cNvCxnSpPr/>
          <p:nvPr/>
        </p:nvCxnSpPr>
        <p:spPr>
          <a:xfrm rot="10800000" flipV="1">
            <a:off x="6858000" y="1516380"/>
            <a:ext cx="3124200" cy="1752600"/>
          </a:xfrm>
          <a:prstGeom prst="bentConnector3">
            <a:avLst/>
          </a:prstGeom>
          <a:ln>
            <a:tailEnd type="arrow"/>
          </a:ln>
        </p:spPr>
        <p:style>
          <a:lnRef idx="3">
            <a:schemeClr val="accent3"/>
          </a:lnRef>
          <a:fillRef idx="0">
            <a:schemeClr val="accent3"/>
          </a:fillRef>
          <a:effectRef idx="2">
            <a:schemeClr val="accent3"/>
          </a:effectRef>
          <a:fontRef idx="minor">
            <a:schemeClr val="tx1"/>
          </a:fontRef>
        </p:style>
      </p:cxnSp>
      <p:pic>
        <p:nvPicPr>
          <p:cNvPr id="3" name="Picture 2"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0800" y="3048000"/>
            <a:ext cx="581043" cy="536347"/>
          </a:xfrm>
          <a:prstGeom prst="rect">
            <a:avLst/>
          </a:prstGeom>
        </p:spPr>
      </p:pic>
    </p:spTree>
    <p:extLst>
      <p:ext uri="{BB962C8B-B14F-4D97-AF65-F5344CB8AC3E}">
        <p14:creationId xmlns:p14="http://schemas.microsoft.com/office/powerpoint/2010/main" val="8498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repeatCount="indefinite"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0" fill="hold"/>
                                        <p:tgtEl>
                                          <p:spTgt spid="3"/>
                                        </p:tgtEl>
                                        <p:attrNameLst>
                                          <p:attrName>ppt_w</p:attrName>
                                        </p:attrNameLst>
                                      </p:cBhvr>
                                      <p:tavLst>
                                        <p:tav tm="0">
                                          <p:val>
                                            <p:fltVal val="0"/>
                                          </p:val>
                                        </p:tav>
                                        <p:tav tm="100000">
                                          <p:val>
                                            <p:strVal val="#ppt_w"/>
                                          </p:val>
                                        </p:tav>
                                      </p:tavLst>
                                    </p:anim>
                                    <p:anim calcmode="lin" valueType="num">
                                      <p:cBhvr>
                                        <p:cTn id="8" dur="3000" fill="hold"/>
                                        <p:tgtEl>
                                          <p:spTgt spid="3"/>
                                        </p:tgtEl>
                                        <p:attrNameLst>
                                          <p:attrName>ppt_h</p:attrName>
                                        </p:attrNameLst>
                                      </p:cBhvr>
                                      <p:tavLst>
                                        <p:tav tm="0">
                                          <p:val>
                                            <p:fltVal val="0"/>
                                          </p:val>
                                        </p:tav>
                                        <p:tav tm="100000">
                                          <p:val>
                                            <p:strVal val="#ppt_h"/>
                                          </p:val>
                                        </p:tav>
                                      </p:tavLst>
                                    </p:anim>
                                    <p:animEffect transition="in" filter="fade">
                                      <p:cBhvr>
                                        <p:cTn id="9" dur="3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Libraries used</a:t>
            </a:r>
            <a:endParaRPr lang="en-US" dirty="0"/>
          </a:p>
        </p:txBody>
      </p:sp>
      <p:sp>
        <p:nvSpPr>
          <p:cNvPr id="3" name="Content Placeholder 2"/>
          <p:cNvSpPr>
            <a:spLocks noGrp="1"/>
          </p:cNvSpPr>
          <p:nvPr>
            <p:ph idx="1"/>
          </p:nvPr>
        </p:nvSpPr>
        <p:spPr/>
        <p:txBody>
          <a:bodyPr numCol="2">
            <a:normAutofit/>
          </a:bodyPr>
          <a:lstStyle/>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&gt;com.h2database&lt;/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b="1" dirty="0">
                <a:solidFill>
                  <a:srgbClr val="FF0000"/>
                </a:solidFill>
                <a:latin typeface="Consolas" pitchFamily="49" charset="0"/>
                <a:cs typeface="Consolas" pitchFamily="49" charset="0"/>
              </a:rPr>
              <a:t>h2</a:t>
            </a:r>
            <a:r>
              <a:rPr lang="en-US" sz="1000" dirty="0">
                <a:latin typeface="Consolas" pitchFamily="49" charset="0"/>
                <a:cs typeface="Consolas" pitchFamily="49" charset="0"/>
              </a:rPr>
              <a:t>&lt;/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&lt;version&gt;1.3.165&lt;/version&gt;</a:t>
            </a: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r>
              <a:rPr lang="en-US" sz="1000" dirty="0" err="1">
                <a:latin typeface="Consolas" pitchFamily="49" charset="0"/>
                <a:cs typeface="Consolas" pitchFamily="49" charset="0"/>
              </a:rPr>
              <a:t>gw.managed</a:t>
            </a:r>
            <a:r>
              <a:rPr lang="en-US" sz="1000" dirty="0">
                <a:latin typeface="Consolas" pitchFamily="49" charset="0"/>
                <a:cs typeface="Consolas" pitchFamily="49" charset="0"/>
              </a:rPr>
              <a:t>&lt;/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b="1" dirty="0">
                <a:solidFill>
                  <a:srgbClr val="FF0000"/>
                </a:solidFill>
                <a:latin typeface="Consolas" pitchFamily="49" charset="0"/>
                <a:cs typeface="Consolas" pitchFamily="49" charset="0"/>
              </a:rPr>
              <a:t>sqljdbc4</a:t>
            </a:r>
            <a:r>
              <a:rPr lang="en-US" sz="1000" dirty="0">
                <a:latin typeface="Consolas" pitchFamily="49" charset="0"/>
                <a:cs typeface="Consolas" pitchFamily="49" charset="0"/>
              </a:rPr>
              <a:t>&lt;/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&lt;version&gt;4.0.2206.100&lt;/version&gt;</a:t>
            </a:r>
          </a:p>
          <a:p>
            <a:pPr marL="0" indent="0">
              <a:buNone/>
            </a:pPr>
            <a:r>
              <a:rPr lang="en-US" sz="1000" dirty="0">
                <a:latin typeface="Consolas" pitchFamily="49" charset="0"/>
                <a:cs typeface="Consolas" pitchFamily="49" charset="0"/>
              </a:rPr>
              <a:t>        &lt;/dependency&gt;</a:t>
            </a:r>
          </a:p>
          <a:p>
            <a:pPr marL="0" indent="0">
              <a:buNone/>
            </a:pPr>
            <a:endParaRPr lang="en-US" sz="1000" dirty="0">
              <a:latin typeface="Consolas" pitchFamily="49" charset="0"/>
              <a:cs typeface="Consolas" pitchFamily="49" charset="0"/>
            </a:endParaRPr>
          </a:p>
          <a:p>
            <a:pPr marL="0" indent="0">
              <a:buNone/>
            </a:pPr>
            <a:r>
              <a:rPr lang="en-US" sz="1000" dirty="0">
                <a:latin typeface="Consolas" pitchFamily="49" charset="0"/>
                <a:cs typeface="Consolas" pitchFamily="49" charset="0"/>
              </a:rPr>
              <a:t>        &lt;!--command line </a:t>
            </a:r>
            <a:r>
              <a:rPr lang="en-US" sz="1000" dirty="0" smtClean="0">
                <a:latin typeface="Consolas" pitchFamily="49" charset="0"/>
                <a:cs typeface="Consolas" pitchFamily="49" charset="0"/>
              </a:rPr>
              <a:t>arguments --&gt;</a:t>
            </a:r>
            <a:endParaRPr lang="en-US" sz="1000" dirty="0">
              <a:latin typeface="Consolas" pitchFamily="49" charset="0"/>
              <a:cs typeface="Consolas" pitchFamily="49" charset="0"/>
            </a:endParaRP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r>
              <a:rPr lang="en-US" sz="1000" dirty="0" err="1">
                <a:latin typeface="Consolas" pitchFamily="49" charset="0"/>
                <a:cs typeface="Consolas" pitchFamily="49" charset="0"/>
              </a:rPr>
              <a:t>com.beust</a:t>
            </a:r>
            <a:r>
              <a:rPr lang="en-US" sz="1000" dirty="0">
                <a:latin typeface="Consolas" pitchFamily="49" charset="0"/>
                <a:cs typeface="Consolas" pitchFamily="49" charset="0"/>
              </a:rPr>
              <a:t>&lt;/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b="1" dirty="0" err="1">
                <a:solidFill>
                  <a:srgbClr val="FF0000"/>
                </a:solidFill>
                <a:latin typeface="Consolas" pitchFamily="49" charset="0"/>
                <a:cs typeface="Consolas" pitchFamily="49" charset="0"/>
              </a:rPr>
              <a:t>jcommander</a:t>
            </a:r>
            <a:r>
              <a:rPr lang="en-US" sz="1000" dirty="0">
                <a:latin typeface="Consolas" pitchFamily="49" charset="0"/>
                <a:cs typeface="Consolas" pitchFamily="49" charset="0"/>
              </a:rPr>
              <a:t>&lt;/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&lt;version&gt;1.20&lt;/version&gt;</a:t>
            </a:r>
          </a:p>
          <a:p>
            <a:pPr marL="0" indent="0">
              <a:buNone/>
            </a:pPr>
            <a:r>
              <a:rPr lang="en-US" sz="1000" dirty="0">
                <a:latin typeface="Consolas" pitchFamily="49" charset="0"/>
                <a:cs typeface="Consolas" pitchFamily="49" charset="0"/>
              </a:rPr>
              <a:t>        &lt;/dependency&gt;</a:t>
            </a:r>
          </a:p>
          <a:p>
            <a:pPr marL="0" indent="0">
              <a:buNone/>
            </a:pPr>
            <a:endParaRPr lang="en-US" sz="1000" dirty="0">
              <a:latin typeface="Consolas" pitchFamily="49" charset="0"/>
              <a:cs typeface="Consolas" pitchFamily="49" charset="0"/>
            </a:endParaRP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r>
              <a:rPr lang="en-US" sz="1000" dirty="0" err="1">
                <a:latin typeface="Consolas" pitchFamily="49" charset="0"/>
                <a:cs typeface="Consolas" pitchFamily="49" charset="0"/>
              </a:rPr>
              <a:t>org.mybatis</a:t>
            </a:r>
            <a:r>
              <a:rPr lang="en-US" sz="1000" dirty="0">
                <a:latin typeface="Consolas" pitchFamily="49" charset="0"/>
                <a:cs typeface="Consolas" pitchFamily="49" charset="0"/>
              </a:rPr>
              <a:t>&lt;/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b="1" dirty="0" err="1">
                <a:solidFill>
                  <a:srgbClr val="FF0000"/>
                </a:solidFill>
                <a:latin typeface="Consolas" pitchFamily="49" charset="0"/>
                <a:cs typeface="Consolas" pitchFamily="49" charset="0"/>
              </a:rPr>
              <a:t>mybatis</a:t>
            </a:r>
            <a:r>
              <a:rPr lang="en-US" sz="1000" dirty="0">
                <a:latin typeface="Consolas" pitchFamily="49" charset="0"/>
                <a:cs typeface="Consolas" pitchFamily="49" charset="0"/>
              </a:rPr>
              <a:t>&lt;/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&lt;version&gt;3.0.6&lt;/version&gt;</a:t>
            </a:r>
          </a:p>
          <a:p>
            <a:pPr marL="0" indent="0">
              <a:buNone/>
            </a:pPr>
            <a:r>
              <a:rPr lang="en-US" sz="1000" dirty="0">
                <a:latin typeface="Consolas" pitchFamily="49" charset="0"/>
                <a:cs typeface="Consolas" pitchFamily="49" charset="0"/>
              </a:rPr>
              <a:t>        &lt;/dependency&gt;</a:t>
            </a:r>
          </a:p>
          <a:p>
            <a:pPr marL="0" indent="0">
              <a:buNone/>
            </a:pPr>
            <a:endParaRPr lang="en-US" sz="1000" dirty="0">
              <a:latin typeface="Consolas" pitchFamily="49" charset="0"/>
              <a:cs typeface="Consolas" pitchFamily="49" charset="0"/>
            </a:endParaRP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r>
              <a:rPr lang="en-US" sz="1000" dirty="0" err="1">
                <a:latin typeface="Consolas" pitchFamily="49" charset="0"/>
                <a:cs typeface="Consolas" pitchFamily="49" charset="0"/>
              </a:rPr>
              <a:t>ch.qos.logback</a:t>
            </a:r>
            <a:r>
              <a:rPr lang="en-US" sz="1000" dirty="0">
                <a:latin typeface="Consolas" pitchFamily="49" charset="0"/>
                <a:cs typeface="Consolas" pitchFamily="49" charset="0"/>
              </a:rPr>
              <a:t>&lt;/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b="1" dirty="0" err="1">
                <a:solidFill>
                  <a:srgbClr val="FF0000"/>
                </a:solidFill>
                <a:latin typeface="Consolas" pitchFamily="49" charset="0"/>
                <a:cs typeface="Consolas" pitchFamily="49" charset="0"/>
              </a:rPr>
              <a:t>logback</a:t>
            </a:r>
            <a:r>
              <a:rPr lang="en-US" sz="1000" dirty="0">
                <a:latin typeface="Consolas" pitchFamily="49" charset="0"/>
                <a:cs typeface="Consolas" pitchFamily="49" charset="0"/>
              </a:rPr>
              <a:t>-core&lt;/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&lt;version&gt;1.0.4&lt;/version&gt;</a:t>
            </a: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r>
              <a:rPr lang="en-US" sz="1000" dirty="0" err="1">
                <a:latin typeface="Consolas" pitchFamily="49" charset="0"/>
                <a:cs typeface="Consolas" pitchFamily="49" charset="0"/>
              </a:rPr>
              <a:t>ch.qos.logback</a:t>
            </a:r>
            <a:r>
              <a:rPr lang="en-US" sz="1000" dirty="0">
                <a:latin typeface="Consolas" pitchFamily="49" charset="0"/>
                <a:cs typeface="Consolas" pitchFamily="49" charset="0"/>
              </a:rPr>
              <a:t>&lt;/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dirty="0" err="1">
                <a:latin typeface="Consolas" pitchFamily="49" charset="0"/>
                <a:cs typeface="Consolas" pitchFamily="49" charset="0"/>
              </a:rPr>
              <a:t>logback</a:t>
            </a:r>
            <a:r>
              <a:rPr lang="en-US" sz="1000" dirty="0">
                <a:latin typeface="Consolas" pitchFamily="49" charset="0"/>
                <a:cs typeface="Consolas" pitchFamily="49" charset="0"/>
              </a:rPr>
              <a:t>-classic&lt;/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&lt;version&gt;1.0.4&lt;/version&gt;</a:t>
            </a: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&lt;dependency&gt;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&gt;org.slf4j&lt;/</a:t>
            </a:r>
            <a:r>
              <a:rPr lang="en-US" sz="1000" dirty="0" err="1">
                <a:latin typeface="Consolas" pitchFamily="49" charset="0"/>
                <a:cs typeface="Consolas" pitchFamily="49" charset="0"/>
              </a:rPr>
              <a:t>groupId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r>
              <a:rPr lang="en-US" sz="1000" b="1" dirty="0">
                <a:solidFill>
                  <a:srgbClr val="FF0000"/>
                </a:solidFill>
                <a:latin typeface="Consolas" pitchFamily="49" charset="0"/>
                <a:cs typeface="Consolas" pitchFamily="49" charset="0"/>
              </a:rPr>
              <a:t>slf4j</a:t>
            </a:r>
            <a:r>
              <a:rPr lang="en-US" sz="1000" dirty="0">
                <a:latin typeface="Consolas" pitchFamily="49" charset="0"/>
                <a:cs typeface="Consolas" pitchFamily="49" charset="0"/>
              </a:rPr>
              <a:t>-api&lt;/</a:t>
            </a:r>
            <a:r>
              <a:rPr lang="en-US" sz="1000" dirty="0" err="1">
                <a:latin typeface="Consolas" pitchFamily="49" charset="0"/>
                <a:cs typeface="Consolas" pitchFamily="49" charset="0"/>
              </a:rPr>
              <a:t>artifactId</a:t>
            </a:r>
            <a:r>
              <a:rPr lang="en-US" sz="1000" dirty="0">
                <a:latin typeface="Consolas" pitchFamily="49" charset="0"/>
                <a:cs typeface="Consolas" pitchFamily="49" charset="0"/>
              </a:rPr>
              <a:t>&gt;</a:t>
            </a:r>
          </a:p>
          <a:p>
            <a:pPr marL="0" indent="0">
              <a:buNone/>
            </a:pPr>
            <a:r>
              <a:rPr lang="en-US" sz="1000" dirty="0">
                <a:latin typeface="Consolas" pitchFamily="49" charset="0"/>
                <a:cs typeface="Consolas" pitchFamily="49" charset="0"/>
              </a:rPr>
              <a:t>            &lt;version&gt;1.6.4&lt;/version&gt;</a:t>
            </a:r>
          </a:p>
          <a:p>
            <a:pPr marL="0" indent="0">
              <a:buNone/>
            </a:pPr>
            <a:r>
              <a:rPr lang="en-US" sz="1000" dirty="0">
                <a:latin typeface="Consolas" pitchFamily="49" charset="0"/>
                <a:cs typeface="Consolas" pitchFamily="49" charset="0"/>
              </a:rPr>
              <a:t>        &lt;/dependency&gt;</a:t>
            </a:r>
          </a:p>
        </p:txBody>
      </p:sp>
    </p:spTree>
    <p:extLst>
      <p:ext uri="{BB962C8B-B14F-4D97-AF65-F5344CB8AC3E}">
        <p14:creationId xmlns:p14="http://schemas.microsoft.com/office/powerpoint/2010/main" val="22642046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Turning on Coverage in IJ</a:t>
            </a:r>
            <a:endParaRPr lang="en-US" dirty="0"/>
          </a:p>
        </p:txBody>
      </p:sp>
      <p:pic>
        <p:nvPicPr>
          <p:cNvPr id="4" name="Content Placeholder 3" descr="Screen Clipping"/>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6284" y="2277047"/>
            <a:ext cx="7211432" cy="3172268"/>
          </a:xfrm>
        </p:spPr>
      </p:pic>
    </p:spTree>
    <p:extLst>
      <p:ext uri="{BB962C8B-B14F-4D97-AF65-F5344CB8AC3E}">
        <p14:creationId xmlns:p14="http://schemas.microsoft.com/office/powerpoint/2010/main" val="30173808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Coverage In IJ</a:t>
            </a:r>
            <a:endParaRPr lang="en-US" dirty="0"/>
          </a:p>
        </p:txBody>
      </p:sp>
      <p:pic>
        <p:nvPicPr>
          <p:cNvPr id="8" name="Content Placeholder 7" descr="Screen Clippi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0195" y="1600200"/>
            <a:ext cx="8003610" cy="4525963"/>
          </a:xfrm>
        </p:spPr>
      </p:pic>
      <p:sp>
        <p:nvSpPr>
          <p:cNvPr id="5" name="Rounded Rectangle 4"/>
          <p:cNvSpPr/>
          <p:nvPr/>
        </p:nvSpPr>
        <p:spPr>
          <a:xfrm>
            <a:off x="5029200" y="2133600"/>
            <a:ext cx="3581400" cy="16002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848100" y="1828800"/>
            <a:ext cx="495300" cy="3048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85800" y="2362200"/>
            <a:ext cx="495300" cy="289560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84775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381000" y="2057400"/>
            <a:ext cx="8153400" cy="962119"/>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9" name="Rounded Rectangle 8"/>
          <p:cNvSpPr/>
          <p:nvPr/>
        </p:nvSpPr>
        <p:spPr>
          <a:xfrm>
            <a:off x="381000" y="3124200"/>
            <a:ext cx="8153400" cy="304800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Emerald Testing Project Goal</a:t>
            </a:r>
            <a:endParaRPr lang="en-US" dirty="0"/>
          </a:p>
        </p:txBody>
      </p:sp>
      <p:sp>
        <p:nvSpPr>
          <p:cNvPr id="3" name="Content Placeholder 2"/>
          <p:cNvSpPr>
            <a:spLocks noGrp="1"/>
          </p:cNvSpPr>
          <p:nvPr>
            <p:ph idx="1"/>
          </p:nvPr>
        </p:nvSpPr>
        <p:spPr/>
        <p:txBody>
          <a:bodyPr/>
          <a:lstStyle/>
          <a:p>
            <a:r>
              <a:rPr lang="en-US" dirty="0" smtClean="0"/>
              <a:t>When running suites</a:t>
            </a:r>
            <a:endParaRPr lang="en-US" dirty="0"/>
          </a:p>
        </p:txBody>
      </p:sp>
      <p:sp>
        <p:nvSpPr>
          <p:cNvPr id="4" name="Oval 3"/>
          <p:cNvSpPr/>
          <p:nvPr/>
        </p:nvSpPr>
        <p:spPr>
          <a:xfrm>
            <a:off x="1143000" y="3581400"/>
            <a:ext cx="3505200" cy="2286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Lines covered by PL suites</a:t>
            </a:r>
            <a:endParaRPr lang="en-US" dirty="0"/>
          </a:p>
        </p:txBody>
      </p:sp>
      <p:sp>
        <p:nvSpPr>
          <p:cNvPr id="5" name="Oval 4"/>
          <p:cNvSpPr/>
          <p:nvPr/>
        </p:nvSpPr>
        <p:spPr>
          <a:xfrm>
            <a:off x="4038600" y="3666811"/>
            <a:ext cx="3581400" cy="2286000"/>
          </a:xfrm>
          <a:prstGeom prst="ellipse">
            <a:avLst/>
          </a:prstGeom>
          <a:gradFill>
            <a:gsLst>
              <a:gs pos="31000">
                <a:srgbClr val="FFEFD1">
                  <a:alpha val="40000"/>
                </a:srgbClr>
              </a:gs>
              <a:gs pos="41000">
                <a:srgbClr val="F0EBD5"/>
              </a:gs>
              <a:gs pos="65000">
                <a:srgbClr val="D1C39F">
                  <a:alpha val="67000"/>
                </a:srgbClr>
              </a:gs>
            </a:gsLst>
            <a:lin ang="0" scaled="0"/>
          </a:gra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tx2"/>
                </a:solidFill>
              </a:rPr>
              <a:t>Lines covered by CC,PC,BC, …suites</a:t>
            </a:r>
            <a:endParaRPr lang="en-US" dirty="0">
              <a:solidFill>
                <a:schemeClr val="tx2"/>
              </a:solidFill>
            </a:endParaRPr>
          </a:p>
        </p:txBody>
      </p:sp>
      <p:sp>
        <p:nvSpPr>
          <p:cNvPr id="7" name="TextBox 6"/>
          <p:cNvSpPr txBox="1"/>
          <p:nvPr/>
        </p:nvSpPr>
        <p:spPr>
          <a:xfrm>
            <a:off x="5831928" y="3272815"/>
            <a:ext cx="2590800" cy="369332"/>
          </a:xfrm>
          <a:prstGeom prst="rect">
            <a:avLst/>
          </a:prstGeom>
          <a:noFill/>
        </p:spPr>
        <p:txBody>
          <a:bodyPr wrap="square" rtlCol="0">
            <a:spAutoFit/>
          </a:bodyPr>
          <a:lstStyle/>
          <a:p>
            <a:r>
              <a:rPr lang="en-US" dirty="0" smtClean="0"/>
              <a:t>PL code base</a:t>
            </a:r>
            <a:endParaRPr lang="en-US" dirty="0"/>
          </a:p>
        </p:txBody>
      </p:sp>
      <p:sp>
        <p:nvSpPr>
          <p:cNvPr id="8" name="TextBox 7"/>
          <p:cNvSpPr txBox="1"/>
          <p:nvPr/>
        </p:nvSpPr>
        <p:spPr>
          <a:xfrm>
            <a:off x="3657600" y="2286000"/>
            <a:ext cx="2590800" cy="369332"/>
          </a:xfrm>
          <a:prstGeom prst="rect">
            <a:avLst/>
          </a:prstGeom>
          <a:noFill/>
        </p:spPr>
        <p:txBody>
          <a:bodyPr wrap="square" rtlCol="0">
            <a:spAutoFit/>
          </a:bodyPr>
          <a:lstStyle/>
          <a:p>
            <a:r>
              <a:rPr lang="en-US" dirty="0" smtClean="0"/>
              <a:t>App (non-PL) code</a:t>
            </a:r>
            <a:endParaRPr lang="en-US" dirty="0"/>
          </a:p>
        </p:txBody>
      </p:sp>
    </p:spTree>
    <p:extLst>
      <p:ext uri="{BB962C8B-B14F-4D97-AF65-F5344CB8AC3E}">
        <p14:creationId xmlns:p14="http://schemas.microsoft.com/office/powerpoint/2010/main" val="31104084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tool</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mstein\AppData\Local\Microsoft\Windows\Temporary Internet Files\Content.IE5\MW1T5GCT\MC900199308[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35388" y="2806700"/>
            <a:ext cx="1501775" cy="221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2827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 Into Gitmo</a:t>
            </a:r>
            <a:endParaRPr lang="en-US" dirty="0"/>
          </a:p>
        </p:txBody>
      </p:sp>
      <p:pic>
        <p:nvPicPr>
          <p:cNvPr id="2050" name="Picture 2" descr="https://encrypted-tbn0.google.com/images?q=tbn:ANd9GcQbHSEQqX50-a-wJTKImMLWe_IqkO8kTu9VLO8EecFrAEKU5X2L"/>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2362200"/>
            <a:ext cx="4092475" cy="2723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03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stein\AppData\Local\Microsoft\Windows\Temporary Internet Files\Content.IE5\MW1T5GCT\MP90044326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3400" y="3429000"/>
            <a:ext cx="8229600" cy="1600200"/>
          </a:xfrm>
          <a:solidFill>
            <a:srgbClr val="000000">
              <a:alpha val="34000"/>
            </a:srgbClr>
          </a:solidFill>
        </p:spPr>
        <p:txBody>
          <a:bodyPr anchor="ctr"/>
          <a:lstStyle/>
          <a:p>
            <a:r>
              <a:rPr lang="en-US" dirty="0" smtClean="0">
                <a:solidFill>
                  <a:schemeClr val="tx2">
                    <a:lumMod val="20000"/>
                    <a:lumOff val="80000"/>
                  </a:schemeClr>
                </a:solidFill>
              </a:rPr>
              <a:t>Available for Analysis</a:t>
            </a:r>
            <a:endParaRPr lang="en-US" dirty="0">
              <a:solidFill>
                <a:schemeClr val="tx2">
                  <a:lumMod val="20000"/>
                  <a:lumOff val="80000"/>
                </a:schemeClr>
              </a:solidFill>
            </a:endParaRPr>
          </a:p>
        </p:txBody>
      </p:sp>
    </p:spTree>
    <p:extLst>
      <p:ext uri="{BB962C8B-B14F-4D97-AF65-F5344CB8AC3E}">
        <p14:creationId xmlns:p14="http://schemas.microsoft.com/office/powerpoint/2010/main" val="391778662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xecutive">
  <a:themeElements>
    <a:clrScheme name="Executive">
      <a:dk1>
        <a:sysClr val="windowText" lastClr="000000"/>
      </a:dk1>
      <a:lt1>
        <a:sysClr val="window" lastClr="FFFFFF"/>
      </a:lt1>
      <a:dk2>
        <a:srgbClr val="2F5897"/>
      </a:dk2>
      <a:lt2>
        <a:srgbClr val="E4E9EF"/>
      </a:lt2>
      <a:accent1>
        <a:srgbClr val="6076B4"/>
      </a:accent1>
      <a:accent2>
        <a:srgbClr val="9C5252"/>
      </a:accent2>
      <a:accent3>
        <a:srgbClr val="E68422"/>
      </a:accent3>
      <a:accent4>
        <a:srgbClr val="846648"/>
      </a:accent4>
      <a:accent5>
        <a:srgbClr val="63891F"/>
      </a:accent5>
      <a:accent6>
        <a:srgbClr val="758085"/>
      </a:accent6>
      <a:hlink>
        <a:srgbClr val="3399FF"/>
      </a:hlink>
      <a:folHlink>
        <a:srgbClr val="B2B2B2"/>
      </a:folHlink>
    </a:clrScheme>
    <a:fontScheme name="Executi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a:ea typeface=""/>
        <a:cs typeface=""/>
        <a:font script="Jpan" typeface="HGS明朝E"/>
        <a:font script="Hang" typeface="맑은 고딕"/>
        <a:font script="Hans" typeface="宋体"/>
        <a:font script="Hant" typeface="新細明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xecutiv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8575" cap="flat" cmpd="sng" algn="ctr">
          <a:solidFill>
            <a:schemeClr val="phClr"/>
          </a:solidFill>
          <a:prstDash val="solid"/>
        </a:ln>
        <a:ln w="508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50000">
              <a:schemeClr val="phClr">
                <a:tint val="80000"/>
                <a:satMod val="250000"/>
              </a:schemeClr>
            </a:gs>
            <a:gs pos="76000">
              <a:schemeClr val="phClr">
                <a:tint val="90000"/>
                <a:shade val="90000"/>
                <a:satMod val="200000"/>
              </a:schemeClr>
            </a:gs>
            <a:gs pos="92000">
              <a:schemeClr val="phClr">
                <a:tint val="90000"/>
                <a:shade val="70000"/>
                <a:satMod val="250000"/>
              </a:schemeClr>
            </a:gs>
          </a:gsLst>
          <a:path path="circle">
            <a:fillToRect l="50000" t="50000" r="50000" b="50000"/>
          </a:path>
        </a:gradFill>
        <a:blipFill>
          <a:blip xmlns:r="http://schemas.openxmlformats.org/officeDocument/2006/relationships" r:embed="rId1">
            <a:duotone>
              <a:schemeClr val="phClr">
                <a:tint val="95000"/>
              </a:schemeClr>
              <a:schemeClr val="phClr">
                <a:shade val="9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839</TotalTime>
  <Words>1927</Words>
  <Application>Microsoft Office PowerPoint</Application>
  <PresentationFormat>On-screen Show (4:3)</PresentationFormat>
  <Paragraphs>319</Paragraphs>
  <Slides>30</Slides>
  <Notes>22</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Executive</vt:lpstr>
      <vt:lpstr>Coverage</vt:lpstr>
      <vt:lpstr>Work In Progress</vt:lpstr>
      <vt:lpstr>Opening Act: Coverage in IntelliJ</vt:lpstr>
      <vt:lpstr>Turning on Coverage in IJ</vt:lpstr>
      <vt:lpstr>Coverage In IJ</vt:lpstr>
      <vt:lpstr>Emerald Testing Project Goal</vt:lpstr>
      <vt:lpstr>A tool</vt:lpstr>
      <vt:lpstr>Integrate Into Gitmo</vt:lpstr>
      <vt:lpstr>Available for Analysis</vt:lpstr>
      <vt:lpstr>Plan</vt:lpstr>
      <vt:lpstr>Jacoco reports</vt:lpstr>
      <vt:lpstr>Jacoco</vt:lpstr>
      <vt:lpstr>Counters</vt:lpstr>
      <vt:lpstr>Guidewire Jacoco</vt:lpstr>
      <vt:lpstr>Jacoco and Gitmo</vt:lpstr>
      <vt:lpstr>Running lots of Suites with coverage</vt:lpstr>
      <vt:lpstr>Coverage Reports</vt:lpstr>
      <vt:lpstr>sqlreport Options</vt:lpstr>
      <vt:lpstr>Coverage “Reports” From Jacoco to DB</vt:lpstr>
      <vt:lpstr>Reporting to a Database</vt:lpstr>
      <vt:lpstr>PACKAGE COVERAGE</vt:lpstr>
      <vt:lpstr>SOURCE COVERAGE</vt:lpstr>
      <vt:lpstr>Reporting^2 – Aggregating</vt:lpstr>
      <vt:lpstr>Reporting^3 - extracting Answers from Class Coverage</vt:lpstr>
      <vt:lpstr>Reporting^3 - Extracting Answers from Source Coverage Information</vt:lpstr>
      <vt:lpstr>Comparing line coverage</vt:lpstr>
      <vt:lpstr>Comparing line coverage</vt:lpstr>
      <vt:lpstr>sourcereport</vt:lpstr>
      <vt:lpstr>Source Report</vt:lpstr>
      <vt:lpstr>Libraries used</vt:lpstr>
    </vt:vector>
  </TitlesOfParts>
  <Company>GW</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Coverage</dc:title>
  <dc:creator>Martin Stein</dc:creator>
  <cp:lastModifiedBy>Martin Stein</cp:lastModifiedBy>
  <cp:revision>38</cp:revision>
  <dcterms:created xsi:type="dcterms:W3CDTF">2012-06-22T14:34:46Z</dcterms:created>
  <dcterms:modified xsi:type="dcterms:W3CDTF">2012-06-26T21:02:39Z</dcterms:modified>
</cp:coreProperties>
</file>